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8" r:id="rId19"/>
    <p:sldId id="275" r:id="rId20"/>
    <p:sldId id="279" r:id="rId21"/>
    <p:sldId id="276" r:id="rId22"/>
    <p:sldId id="280" r:id="rId23"/>
    <p:sldId id="277" r:id="rId24"/>
    <p:sldId id="281" r:id="rId25"/>
    <p:sldId id="282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5" r:id="rId36"/>
    <p:sldId id="298" r:id="rId37"/>
    <p:sldId id="299" r:id="rId38"/>
    <p:sldId id="300" r:id="rId39"/>
    <p:sldId id="301" r:id="rId40"/>
    <p:sldId id="302" r:id="rId41"/>
    <p:sldId id="303" r:id="rId42"/>
    <p:sldId id="304" r:id="rId43"/>
    <p:sldId id="306" r:id="rId44"/>
    <p:sldId id="305" r:id="rId45"/>
    <p:sldId id="307" r:id="rId46"/>
    <p:sldId id="308" r:id="rId47"/>
    <p:sldId id="310" r:id="rId48"/>
    <p:sldId id="311" r:id="rId49"/>
    <p:sldId id="309" r:id="rId50"/>
    <p:sldId id="312" r:id="rId51"/>
    <p:sldId id="313" r:id="rId52"/>
    <p:sldId id="314" r:id="rId53"/>
    <p:sldId id="318" r:id="rId54"/>
    <p:sldId id="315" r:id="rId55"/>
    <p:sldId id="316" r:id="rId56"/>
    <p:sldId id="317" r:id="rId57"/>
    <p:sldId id="319" r:id="rId58"/>
    <p:sldId id="320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2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>
        <p:scale>
          <a:sx n="60" d="100"/>
          <a:sy n="60" d="100"/>
        </p:scale>
        <p:origin x="-1398" y="-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D626D7-0BA8-4D68-9286-DEE53307349F}" type="datetimeFigureOut">
              <a:rPr lang="en-US" smtClean="0"/>
              <a:pPr/>
              <a:t>4/8/2015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2C1C4-B624-4FB0-A16A-97857C20ED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lencoe.com/sec/medialibrary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hschool.com/atschool/sendas/jld-0002/slp_ch01_jld0002.html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nubFG9v5gys&amp;feature=related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png"/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_tradnl" b="0" dirty="0" smtClean="0">
                <a:latin typeface="Maiandra GD" pitchFamily="34" charset="0"/>
              </a:rPr>
              <a:t>ESPAÑOL 1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0" dirty="0" smtClean="0">
                <a:latin typeface="Maiandra GD" pitchFamily="34" charset="0"/>
              </a:rPr>
              <a:t>Luis </a:t>
            </a:r>
            <a:r>
              <a:rPr lang="es-ES_tradnl" b="0" dirty="0" err="1" smtClean="0">
                <a:latin typeface="Maiandra GD" pitchFamily="34" charset="0"/>
              </a:rPr>
              <a:t>Lloréns</a:t>
            </a:r>
            <a:r>
              <a:rPr lang="es-ES_tradnl" b="0" dirty="0" smtClean="0">
                <a:latin typeface="Maiandra GD" pitchFamily="34" charset="0"/>
              </a:rPr>
              <a:t> Torres</a:t>
            </a:r>
            <a:br>
              <a:rPr lang="es-ES_tradnl" b="0" dirty="0" smtClean="0">
                <a:latin typeface="Maiandra GD" pitchFamily="34" charset="0"/>
              </a:rPr>
            </a:br>
            <a:r>
              <a:rPr lang="es-ES_tradnl" b="0" dirty="0" smtClean="0">
                <a:latin typeface="Maiandra GD" pitchFamily="34" charset="0"/>
              </a:rPr>
              <a:t>(1878-1944)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082809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AutoNum type="arabicPeriod"/>
            </a:pPr>
            <a:r>
              <a:rPr lang="es-ES_tradnl" dirty="0" smtClean="0">
                <a:latin typeface="Maiandra GD" pitchFamily="34" charset="0"/>
              </a:rPr>
              <a:t>¿Cuándo y dónde nació Luis Torres?</a:t>
            </a:r>
          </a:p>
          <a:p>
            <a:pPr marL="925830" lvl="1" indent="-514350">
              <a:buNone/>
            </a:pPr>
            <a:r>
              <a:rPr lang="es-ES_tradnl" dirty="0" smtClean="0">
                <a:solidFill>
                  <a:srgbClr val="FF0000"/>
                </a:solidFill>
                <a:latin typeface="Maiandra GD" pitchFamily="34" charset="0"/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  <a:latin typeface="Maiandra GD" pitchFamily="34" charset="0"/>
              </a:rPr>
              <a:t>En 1878, en Puerto Rico.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latin typeface="Maiandra GD" pitchFamily="34" charset="0"/>
              </a:rPr>
              <a:t>¿De cuáles países escribe el poeta?</a:t>
            </a:r>
          </a:p>
          <a:p>
            <a:pPr marL="925830" lvl="1" indent="-514350">
              <a:buNone/>
            </a:pPr>
            <a:r>
              <a:rPr lang="es-ES_tradnl" dirty="0" smtClean="0">
                <a:latin typeface="Maiandra GD" pitchFamily="34" charset="0"/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  <a:latin typeface="Maiandra GD" pitchFamily="34" charset="0"/>
              </a:rPr>
              <a:t>Cuba, Puerto Rico y la República Dominicana.</a:t>
            </a:r>
            <a:endParaRPr lang="es-ES_tradnl" dirty="0" smtClean="0">
              <a:solidFill>
                <a:srgbClr val="FF0000"/>
              </a:solidFill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s-ES_tradnl" dirty="0" smtClean="0">
                <a:latin typeface="Maiandra GD" pitchFamily="34" charset="0"/>
              </a:rPr>
              <a:t>¿A quiénes dedica la mayoría de sus poemas?</a:t>
            </a:r>
          </a:p>
          <a:p>
            <a:pPr marL="925830" lvl="1" indent="-514350">
              <a:buNone/>
            </a:pPr>
            <a:r>
              <a:rPr lang="es-ES_tradnl" dirty="0" smtClean="0">
                <a:latin typeface="Maiandra GD" pitchFamily="34" charset="0"/>
              </a:rPr>
              <a:t>	</a:t>
            </a:r>
            <a:r>
              <a:rPr lang="es-ES_tradnl" sz="3200" dirty="0" smtClean="0">
                <a:solidFill>
                  <a:srgbClr val="FF0000"/>
                </a:solidFill>
                <a:latin typeface="Maiandra GD" pitchFamily="34" charset="0"/>
              </a:rPr>
              <a:t>A los héroes de la independencia latinoamericana.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latin typeface="Maiandra GD" pitchFamily="34" charset="0"/>
              </a:rPr>
              <a:t>¿Qué otros oficios tenía el poeta?</a:t>
            </a:r>
          </a:p>
          <a:p>
            <a:pPr marL="633222" indent="-514350">
              <a:buNone/>
            </a:pPr>
            <a:r>
              <a:rPr lang="es-ES_tradnl" dirty="0" smtClean="0">
                <a:latin typeface="Maiandra GD" pitchFamily="34" charset="0"/>
              </a:rPr>
              <a:t>		</a:t>
            </a:r>
            <a:r>
              <a:rPr lang="es-ES_tradnl" dirty="0" smtClean="0">
                <a:solidFill>
                  <a:srgbClr val="FF0000"/>
                </a:solidFill>
                <a:latin typeface="Maiandra GD" pitchFamily="34" charset="0"/>
              </a:rPr>
              <a:t>Fue abogado y periodista.</a:t>
            </a:r>
          </a:p>
          <a:p>
            <a:pPr>
              <a:buNone/>
            </a:pPr>
            <a:endParaRPr lang="en-US" dirty="0">
              <a:latin typeface="Berlin Sans FB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76200"/>
            <a:ext cx="855676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0" dirty="0" smtClean="0">
                <a:latin typeface="Maiandra GD" pitchFamily="34" charset="0"/>
              </a:rPr>
              <a:t>Sección 4: “Bolívar”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la hazaña </a:t>
            </a:r>
            <a:r>
              <a:rPr lang="es-ES_tradnl" dirty="0" smtClean="0">
                <a:latin typeface="Maiandra GD" pitchFamily="34" charset="0"/>
              </a:rPr>
              <a:t>– acción ilustre o heroica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el orador </a:t>
            </a:r>
            <a:r>
              <a:rPr lang="es-ES_tradnl" dirty="0" smtClean="0">
                <a:latin typeface="Maiandra GD" pitchFamily="34" charset="0"/>
              </a:rPr>
              <a:t>– persona que pronuncia un discurso en público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la valentía </a:t>
            </a:r>
            <a:r>
              <a:rPr lang="es-ES_tradnl" dirty="0" smtClean="0">
                <a:latin typeface="Maiandra GD" pitchFamily="34" charset="0"/>
              </a:rPr>
              <a:t>– calidad de valiente, hecho heroico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arrojar</a:t>
            </a:r>
            <a:r>
              <a:rPr lang="es-ES_tradnl" dirty="0" smtClean="0">
                <a:latin typeface="Maiandra GD" pitchFamily="34" charset="0"/>
              </a:rPr>
              <a:t> – lanzar, echar o tirar algo con violencia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la desilusión </a:t>
            </a:r>
            <a:r>
              <a:rPr lang="es-ES_tradnl" dirty="0" smtClean="0">
                <a:latin typeface="Maiandra GD" pitchFamily="34" charset="0"/>
              </a:rPr>
              <a:t>– desengaño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la alusión </a:t>
            </a:r>
            <a:r>
              <a:rPr lang="es-ES_tradnl" dirty="0" smtClean="0">
                <a:latin typeface="Maiandra GD" pitchFamily="34" charset="0"/>
              </a:rPr>
              <a:t>– referencia </a:t>
            </a:r>
          </a:p>
          <a:p>
            <a:pPr marL="633222" indent="-514350">
              <a:buAutoNum type="arabicPeriod"/>
            </a:pPr>
            <a:endParaRPr lang="es-ES_tradnl" dirty="0" smtClean="0">
              <a:latin typeface="Berlin Sans FB" pitchFamily="34" charset="0"/>
            </a:endParaRPr>
          </a:p>
          <a:p>
            <a:pPr marL="633222" indent="-514350">
              <a:buNone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0" dirty="0" smtClean="0">
                <a:latin typeface="Maiandra GD" pitchFamily="34" charset="0"/>
              </a:rPr>
              <a:t>La poesía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la poesía </a:t>
            </a:r>
            <a:r>
              <a:rPr lang="es-ES_tradnl" dirty="0" smtClean="0">
                <a:latin typeface="Maiandra GD" pitchFamily="34" charset="0"/>
              </a:rPr>
              <a:t>– una composición escrita en verso.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el verso </a:t>
            </a:r>
            <a:r>
              <a:rPr lang="es-ES_tradnl" dirty="0" smtClean="0">
                <a:latin typeface="Maiandra GD" pitchFamily="34" charset="0"/>
              </a:rPr>
              <a:t>– la unidad rítmica en un poema. </a:t>
            </a:r>
          </a:p>
          <a:p>
            <a:pPr marL="633222" indent="-514350">
              <a:buAutoNum type="arabicPeriod"/>
            </a:pP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la estrofa </a:t>
            </a:r>
            <a:r>
              <a:rPr lang="es-ES_tradnl" dirty="0" smtClean="0">
                <a:latin typeface="Maiandra GD" pitchFamily="34" charset="0"/>
              </a:rPr>
              <a:t>– un grupo de versos.</a:t>
            </a:r>
          </a:p>
          <a:p>
            <a:pPr marL="633222" indent="-514350">
              <a:buAutoNum type="arabicPeriod"/>
            </a:pPr>
            <a:endParaRPr lang="es-ES_tradnl" dirty="0" smtClean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_tradnl" b="0" dirty="0" smtClean="0">
                <a:latin typeface="Maiandra GD" pitchFamily="34" charset="0"/>
              </a:rPr>
              <a:t>Nicolás Guillén</a:t>
            </a:r>
            <a:br>
              <a:rPr lang="es-ES_tradnl" b="0" dirty="0" smtClean="0">
                <a:latin typeface="Maiandra GD" pitchFamily="34" charset="0"/>
              </a:rPr>
            </a:br>
            <a:r>
              <a:rPr lang="es-ES_tradnl" b="0" dirty="0" smtClean="0">
                <a:latin typeface="Maiandra GD" pitchFamily="34" charset="0"/>
              </a:rPr>
              <a:t>(1902-1989)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¿Cuándo y dónde nació Nicolás Guillén?</a:t>
            </a:r>
          </a:p>
          <a:p>
            <a:pPr marL="925830" lvl="1" indent="-514350">
              <a:buNone/>
            </a:pPr>
            <a:r>
              <a:rPr lang="es-ES_tradnl" sz="3600" dirty="0" smtClean="0">
                <a:latin typeface="Maiandra GD" pitchFamily="34" charset="0"/>
              </a:rPr>
              <a:t>	</a:t>
            </a:r>
            <a:r>
              <a:rPr lang="es-ES_tradnl" sz="3600" dirty="0" smtClean="0">
                <a:solidFill>
                  <a:srgbClr val="FF0000"/>
                </a:solidFill>
                <a:latin typeface="Maiandra GD" pitchFamily="34" charset="0"/>
              </a:rPr>
              <a:t>Nació en 1902, en Cuba.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¿De qué escribe el poeta?</a:t>
            </a:r>
          </a:p>
          <a:p>
            <a:pPr marL="925830" lvl="1" indent="-514350">
              <a:buNone/>
            </a:pPr>
            <a:r>
              <a:rPr lang="es-ES_tradnl" sz="3600" dirty="0" smtClean="0">
                <a:solidFill>
                  <a:srgbClr val="FF0000"/>
                </a:solidFill>
                <a:latin typeface="Maiandra GD" pitchFamily="34" charset="0"/>
              </a:rPr>
              <a:t>	El escribe poesía negroide (la cultura de los negros).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¿Cómo son sus poemas?</a:t>
            </a:r>
          </a:p>
          <a:p>
            <a:pPr marL="633222" indent="-514350">
              <a:buNone/>
            </a:pPr>
            <a:r>
              <a:rPr lang="es-ES_tradnl" sz="3600" dirty="0" smtClean="0">
                <a:latin typeface="Maiandra GD" pitchFamily="34" charset="0"/>
              </a:rPr>
              <a:t>		</a:t>
            </a:r>
            <a:r>
              <a:rPr lang="es-ES_tradnl" sz="3600" dirty="0" smtClean="0">
                <a:solidFill>
                  <a:srgbClr val="FF0000"/>
                </a:solidFill>
                <a:latin typeface="Maiandra GD" pitchFamily="34" charset="0"/>
              </a:rPr>
              <a:t>Sus poemas hablan de la preocupación 	de la sociedad. Y también, son rítmicas.</a:t>
            </a:r>
          </a:p>
          <a:p>
            <a:pPr>
              <a:buNone/>
            </a:pPr>
            <a:endParaRPr lang="en-US" sz="3600" dirty="0" smtClean="0">
              <a:latin typeface="Berlin Sans FB" pitchFamily="34" charset="0"/>
            </a:endParaRPr>
          </a:p>
          <a:p>
            <a:pPr>
              <a:buNone/>
            </a:pPr>
            <a:endParaRPr lang="en-US" sz="3600" dirty="0">
              <a:latin typeface="Berlin Sans FB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7702" y="103414"/>
            <a:ext cx="825796" cy="1268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0" dirty="0" smtClean="0">
                <a:latin typeface="Maiandra GD" pitchFamily="34" charset="0"/>
              </a:rPr>
              <a:t>“No sé por qué piensas tú” </a:t>
            </a:r>
            <a:br>
              <a:rPr lang="es-ES_tradnl" b="0" dirty="0" smtClean="0">
                <a:latin typeface="Maiandra GD" pitchFamily="34" charset="0"/>
              </a:rPr>
            </a:br>
            <a:r>
              <a:rPr lang="es-ES_tradnl" b="0" dirty="0" smtClean="0">
                <a:latin typeface="Maiandra GD" pitchFamily="34" charset="0"/>
              </a:rPr>
              <a:t>de Nicolás Guillén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¿De quién es la voz en el poema?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¿Cuál es el tono de la voz?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¿El hablante odia al soldado o no?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¿Cree el soldado que el hablante lo odia?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¿Es rico el soldado o no?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¿Tienen mucho en común el soldado y el hablante?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Algún día, ¿qué quiere ver el hablante? ¿Cómo deben andar los dos por la calle?</a:t>
            </a:r>
          </a:p>
          <a:p>
            <a:pPr marL="633222" indent="-514350">
              <a:buAutoNum type="arabicPeriod"/>
            </a:pPr>
            <a:endParaRPr lang="es-ES_tradnl" dirty="0" smtClean="0">
              <a:latin typeface="Berlin Sans FB" pitchFamily="34" charset="0"/>
            </a:endParaRPr>
          </a:p>
          <a:p>
            <a:pPr marL="633222" indent="-514350">
              <a:buAutoNum type="arabicPeriod"/>
            </a:pPr>
            <a:endParaRPr lang="en-US" dirty="0">
              <a:latin typeface="Berlin Sans FB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Maiandra GD" pitchFamily="34" charset="0"/>
              </a:rPr>
              <a:t>Gina Val</a:t>
            </a:r>
            <a:r>
              <a:rPr lang="es-ES_tradnl" dirty="0" err="1" smtClean="0">
                <a:latin typeface="Maiandra GD" pitchFamily="34" charset="0"/>
              </a:rPr>
              <a:t>dés</a:t>
            </a:r>
            <a:r>
              <a:rPr lang="es-ES_tradnl" dirty="0" smtClean="0">
                <a:latin typeface="Maiandra GD" pitchFamily="34" charset="0"/>
              </a:rPr>
              <a:t/>
            </a:r>
            <a:br>
              <a:rPr lang="es-ES_tradnl" dirty="0" smtClean="0">
                <a:latin typeface="Maiandra GD" pitchFamily="34" charset="0"/>
              </a:rPr>
            </a:br>
            <a:r>
              <a:rPr lang="es-ES_tradnl" dirty="0" smtClean="0">
                <a:latin typeface="Maiandra GD" pitchFamily="34" charset="0"/>
              </a:rPr>
              <a:t>(1943 –   )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¿Cuándo y dónde nació Gina Valdés?</a:t>
            </a:r>
          </a:p>
          <a:p>
            <a:pPr marL="925830" lvl="1" indent="-514350">
              <a:buNone/>
            </a:pPr>
            <a:r>
              <a:rPr lang="es-ES_tradnl" sz="3600" dirty="0" smtClean="0">
                <a:latin typeface="Maiandra GD" pitchFamily="34" charset="0"/>
              </a:rPr>
              <a:t>	</a:t>
            </a:r>
            <a:r>
              <a:rPr lang="es-ES_tradnl" sz="3600" dirty="0" smtClean="0">
                <a:solidFill>
                  <a:srgbClr val="FF0000"/>
                </a:solidFill>
                <a:latin typeface="Maiandra GD" pitchFamily="34" charset="0"/>
              </a:rPr>
              <a:t>Nació en 1943, en Los Ángeles.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¿Dónde creció la autora?</a:t>
            </a:r>
          </a:p>
          <a:p>
            <a:pPr marL="925830" lvl="1" indent="-514350">
              <a:buNone/>
            </a:pPr>
            <a:r>
              <a:rPr lang="es-ES_tradnl" sz="3600" dirty="0" smtClean="0">
                <a:solidFill>
                  <a:srgbClr val="FF0000"/>
                </a:solidFill>
                <a:latin typeface="Maiandra GD" pitchFamily="34" charset="0"/>
              </a:rPr>
              <a:t>	En L.A. y en Ensenada, México.</a:t>
            </a:r>
          </a:p>
          <a:p>
            <a:pPr marL="633222" indent="-514350">
              <a:buAutoNum type="arabicPeriod"/>
            </a:pPr>
            <a:r>
              <a:rPr lang="es-ES_tradnl" sz="3600" dirty="0" smtClean="0">
                <a:latin typeface="Maiandra GD" pitchFamily="34" charset="0"/>
              </a:rPr>
              <a:t>¿Cómo son sus poemas?</a:t>
            </a:r>
          </a:p>
          <a:p>
            <a:pPr marL="633222" indent="-514350">
              <a:buNone/>
            </a:pPr>
            <a:r>
              <a:rPr lang="es-ES_tradnl" sz="3600" dirty="0" smtClean="0">
                <a:latin typeface="Maiandra GD" pitchFamily="34" charset="0"/>
              </a:rPr>
              <a:t>		</a:t>
            </a:r>
            <a:r>
              <a:rPr lang="es-ES_tradnl" sz="3600" dirty="0" smtClean="0">
                <a:solidFill>
                  <a:srgbClr val="FF0000"/>
                </a:solidFill>
                <a:latin typeface="Maiandra GD" pitchFamily="34" charset="0"/>
              </a:rPr>
              <a:t>Ella escribe de la vida de la frontera 	entre los EE.UU. y México.</a:t>
            </a:r>
          </a:p>
          <a:p>
            <a:pPr>
              <a:buNone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Capítulo</a:t>
            </a:r>
            <a:r>
              <a:rPr lang="en-US" dirty="0" smtClean="0">
                <a:latin typeface="Maiandra GD" pitchFamily="34" charset="0"/>
              </a:rPr>
              <a:t> 2: </a:t>
            </a:r>
            <a:r>
              <a:rPr lang="en-US" dirty="0" err="1" smtClean="0">
                <a:latin typeface="Maiandra GD" pitchFamily="34" charset="0"/>
              </a:rPr>
              <a:t>Nosotros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la 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carabela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embarcación</a:t>
            </a:r>
            <a:r>
              <a:rPr lang="en-US" dirty="0" smtClean="0">
                <a:latin typeface="Maiandra GD" pitchFamily="34" charset="0"/>
              </a:rPr>
              <a:t> o </a:t>
            </a:r>
            <a:r>
              <a:rPr lang="en-US" dirty="0" err="1" smtClean="0">
                <a:latin typeface="Maiandra GD" pitchFamily="34" charset="0"/>
              </a:rPr>
              <a:t>barco</a:t>
            </a:r>
            <a:r>
              <a:rPr lang="en-US" dirty="0" smtClean="0">
                <a:latin typeface="Maiandra GD" pitchFamily="34" charset="0"/>
              </a:rPr>
              <a:t> de vela </a:t>
            </a:r>
            <a:r>
              <a:rPr lang="en-US" dirty="0" err="1" smtClean="0">
                <a:latin typeface="Maiandra GD" pitchFamily="34" charset="0"/>
              </a:rPr>
              <a:t>usado</a:t>
            </a:r>
            <a:r>
              <a:rPr lang="en-US" dirty="0" smtClean="0">
                <a:latin typeface="Maiandra GD" pitchFamily="34" charset="0"/>
              </a:rPr>
              <a:t> en los </a:t>
            </a:r>
            <a:r>
              <a:rPr lang="en-US" dirty="0" err="1" smtClean="0">
                <a:latin typeface="Maiandra GD" pitchFamily="34" charset="0"/>
              </a:rPr>
              <a:t>siglos</a:t>
            </a:r>
            <a:r>
              <a:rPr lang="en-US" dirty="0" smtClean="0">
                <a:latin typeface="Maiandra GD" pitchFamily="34" charset="0"/>
              </a:rPr>
              <a:t> XV y XVI.</a:t>
            </a:r>
          </a:p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el 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indígena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originario</a:t>
            </a:r>
            <a:r>
              <a:rPr lang="en-US" dirty="0" smtClean="0">
                <a:latin typeface="Maiandra GD" pitchFamily="34" charset="0"/>
              </a:rPr>
              <a:t> del </a:t>
            </a:r>
            <a:r>
              <a:rPr lang="en-US" dirty="0" err="1" smtClean="0">
                <a:latin typeface="Maiandra GD" pitchFamily="34" charset="0"/>
              </a:rPr>
              <a:t>país</a:t>
            </a:r>
            <a:r>
              <a:rPr lang="en-US" dirty="0" smtClean="0">
                <a:latin typeface="Maiandra GD" pitchFamily="34" charset="0"/>
              </a:rPr>
              <a:t> de </a:t>
            </a:r>
            <a:r>
              <a:rPr lang="en-US" dirty="0" err="1" smtClean="0">
                <a:latin typeface="Maiandra GD" pitchFamily="34" charset="0"/>
              </a:rPr>
              <a:t>que</a:t>
            </a:r>
            <a:r>
              <a:rPr lang="en-US" dirty="0" smtClean="0">
                <a:latin typeface="Maiandra GD" pitchFamily="34" charset="0"/>
              </a:rPr>
              <a:t> se </a:t>
            </a:r>
            <a:r>
              <a:rPr lang="en-US" dirty="0" err="1" smtClean="0">
                <a:latin typeface="Maiandra GD" pitchFamily="34" charset="0"/>
              </a:rPr>
              <a:t>trata</a:t>
            </a:r>
            <a:r>
              <a:rPr lang="en-US" dirty="0" smtClean="0">
                <a:latin typeface="Maiandra GD" pitchFamily="34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autóctono</a:t>
            </a:r>
            <a:r>
              <a:rPr lang="en-US" b="1" dirty="0" smtClean="0"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originario</a:t>
            </a:r>
            <a:r>
              <a:rPr lang="en-US" dirty="0" smtClean="0">
                <a:latin typeface="Maiandra GD" pitchFamily="34" charset="0"/>
              </a:rPr>
              <a:t> del </a:t>
            </a:r>
            <a:r>
              <a:rPr lang="en-US" dirty="0" err="1" smtClean="0">
                <a:latin typeface="Maiandra GD" pitchFamily="34" charset="0"/>
              </a:rPr>
              <a:t>país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aborigen</a:t>
            </a:r>
            <a:r>
              <a:rPr lang="en-US" dirty="0" smtClean="0">
                <a:latin typeface="Maiandra GD" pitchFamily="34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primordial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sumamente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importante</a:t>
            </a:r>
            <a:r>
              <a:rPr lang="en-US" dirty="0" smtClean="0">
                <a:latin typeface="Maiandra GD" pitchFamily="34" charset="0"/>
              </a:rPr>
              <a:t>, de lo </a:t>
            </a:r>
            <a:r>
              <a:rPr lang="en-US" dirty="0" err="1" smtClean="0">
                <a:latin typeface="Maiandra GD" pitchFamily="34" charset="0"/>
              </a:rPr>
              <a:t>más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básico</a:t>
            </a:r>
            <a:r>
              <a:rPr lang="en-US" dirty="0" smtClean="0">
                <a:latin typeface="Maiandra GD" pitchFamily="34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urbanizarse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acondicionarse</a:t>
            </a:r>
            <a:r>
              <a:rPr lang="en-US" dirty="0" smtClean="0">
                <a:latin typeface="Maiandra GD" pitchFamily="34" charset="0"/>
              </a:rPr>
              <a:t> a </a:t>
            </a:r>
            <a:r>
              <a:rPr lang="en-US" dirty="0" err="1" smtClean="0">
                <a:latin typeface="Maiandra GD" pitchFamily="34" charset="0"/>
              </a:rPr>
              <a:t>una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vida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urbana</a:t>
            </a:r>
            <a:r>
              <a:rPr lang="en-US" dirty="0" smtClean="0">
                <a:latin typeface="Maiandra GD" pitchFamily="34" charset="0"/>
              </a:rPr>
              <a:t> (de la ciudad).</a:t>
            </a:r>
          </a:p>
          <a:p>
            <a:pPr marL="633222" indent="-514350">
              <a:buAutoNum type="arabicPeriod"/>
            </a:pPr>
            <a:endParaRPr lang="en-US" dirty="0">
              <a:latin typeface="Maiandra GD" pitchFamily="34" charset="0"/>
            </a:endParaRPr>
          </a:p>
        </p:txBody>
      </p:sp>
      <p:pic>
        <p:nvPicPr>
          <p:cNvPr id="4" name="Picture 3" descr="carabe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96200" y="76200"/>
            <a:ext cx="1359486" cy="12996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LA RED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Maiandra GD" pitchFamily="34" charset="0"/>
                <a:hlinkClick r:id="rId2"/>
              </a:rPr>
              <a:t>http://www.glencoe.com/sec/medialibrary/</a:t>
            </a:r>
            <a:endParaRPr lang="en-US" dirty="0" smtClean="0">
              <a:latin typeface="Maiandra GD" pitchFamily="34" charset="0"/>
            </a:endParaRPr>
          </a:p>
          <a:p>
            <a:pPr>
              <a:buNone/>
            </a:pPr>
            <a:r>
              <a:rPr lang="en-US" dirty="0" smtClean="0">
                <a:latin typeface="Maiandra GD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Maiandra GD" pitchFamily="34" charset="0"/>
              </a:rPr>
              <a:t>Alonso de </a:t>
            </a:r>
            <a:r>
              <a:rPr lang="es-ES" dirty="0" err="1" smtClean="0">
                <a:latin typeface="Maiandra GD" pitchFamily="34" charset="0"/>
              </a:rPr>
              <a:t>Ercilla</a:t>
            </a:r>
            <a:r>
              <a:rPr lang="es-ES" dirty="0" smtClean="0">
                <a:latin typeface="Maiandra GD" pitchFamily="34" charset="0"/>
              </a:rPr>
              <a:t> y Zúñiga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Nació en España 1533. Murió en 1594.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A los 21 años tomó parte en la conquista de Perú.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En Chile, luchó contra los araucanos.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Escribió el primer poema épico americano.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Dedicó el poema al rey de España, Felipe II.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En </a:t>
            </a:r>
            <a:r>
              <a:rPr lang="es-ES" b="1" i="1" dirty="0" smtClean="0">
                <a:latin typeface="Maiandra GD" pitchFamily="34" charset="0"/>
              </a:rPr>
              <a:t>La araucana</a:t>
            </a:r>
            <a:r>
              <a:rPr lang="es-ES" dirty="0" smtClean="0">
                <a:latin typeface="Maiandra GD" pitchFamily="34" charset="0"/>
              </a:rPr>
              <a:t>, el poeta aparece como actor en la epopeya.</a:t>
            </a:r>
          </a:p>
          <a:p>
            <a:endParaRPr lang="en-US" dirty="0"/>
          </a:p>
        </p:txBody>
      </p:sp>
      <p:pic>
        <p:nvPicPr>
          <p:cNvPr id="4" name="Picture 4" descr="220px-Alonsodeercill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84250" cy="138757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Capítulo</a:t>
            </a:r>
            <a:r>
              <a:rPr lang="en-US" dirty="0" smtClean="0">
                <a:latin typeface="Maiandra GD" pitchFamily="34" charset="0"/>
              </a:rPr>
              <a:t> 2: La </a:t>
            </a:r>
            <a:r>
              <a:rPr lang="en-US" dirty="0" err="1" smtClean="0">
                <a:latin typeface="Maiandra GD" pitchFamily="34" charset="0"/>
              </a:rPr>
              <a:t>araucana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s-ES_tradnl" b="1" dirty="0" smtClean="0">
                <a:solidFill>
                  <a:srgbClr val="3E12DE"/>
                </a:solidFill>
                <a:latin typeface="Maiandra GD" pitchFamily="34" charset="0"/>
              </a:rPr>
              <a:t>á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gil,es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ligero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suelto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diestro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fornido,a</a:t>
            </a:r>
            <a:r>
              <a:rPr lang="en-US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robusto</a:t>
            </a:r>
            <a:r>
              <a:rPr lang="en-US" dirty="0" smtClean="0">
                <a:latin typeface="Maiandra GD" pitchFamily="34" charset="0"/>
              </a:rPr>
              <a:t> y de mucho </a:t>
            </a:r>
            <a:r>
              <a:rPr lang="en-US" dirty="0" err="1" smtClean="0">
                <a:latin typeface="Maiandra GD" pitchFamily="34" charset="0"/>
              </a:rPr>
              <a:t>hueso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recio,a</a:t>
            </a:r>
            <a:r>
              <a:rPr lang="en-US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fuerte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robusto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vigoroso</a:t>
            </a:r>
            <a:r>
              <a:rPr lang="en-US" dirty="0" smtClean="0">
                <a:latin typeface="Maiandra GD" pitchFamily="34" charset="0"/>
              </a:rPr>
              <a:t>: </a:t>
            </a:r>
            <a:r>
              <a:rPr lang="en-US" dirty="0" err="1" smtClean="0">
                <a:latin typeface="Maiandra GD" pitchFamily="34" charset="0"/>
              </a:rPr>
              <a:t>duro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violento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None/>
            </a:pPr>
            <a:endParaRPr lang="en-US" dirty="0" smtClean="0">
              <a:latin typeface="Maiandra GD" pitchFamily="34" charset="0"/>
            </a:endParaRPr>
          </a:p>
        </p:txBody>
      </p:sp>
      <p:pic>
        <p:nvPicPr>
          <p:cNvPr id="1028" name="Picture 4" descr="C:\Documents and Settings\ivanovac\Local Settings\Temporary Internet Files\Content.IE5\34LFDTPR\MC90019818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3198" y="3507958"/>
            <a:ext cx="3031402" cy="32293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0" dirty="0" smtClean="0">
                <a:latin typeface="Maiandra GD" pitchFamily="34" charset="0"/>
              </a:rPr>
              <a:t>UNIDAD 1: LECCIÓN 1:</a:t>
            </a:r>
            <a:br>
              <a:rPr lang="es-ES_tradnl" b="0" dirty="0" smtClean="0">
                <a:latin typeface="Maiandra GD" pitchFamily="34" charset="0"/>
              </a:rPr>
            </a:br>
            <a:r>
              <a:rPr lang="es-ES_tradnl" sz="3600" b="0" dirty="0" smtClean="0">
                <a:latin typeface="Maiandra GD" pitchFamily="34" charset="0"/>
              </a:rPr>
              <a:t>“LOS TRES CONSEJOS” leyenda de las Américas</a:t>
            </a:r>
            <a:r>
              <a:rPr lang="es-ES_tradnl" sz="3600" b="0" dirty="0" smtClean="0">
                <a:latin typeface="Berlin Sans FB" pitchFamily="34" charset="0"/>
              </a:rPr>
              <a:t/>
            </a:r>
            <a:br>
              <a:rPr lang="es-ES_tradnl" sz="3600" b="0" dirty="0" smtClean="0">
                <a:latin typeface="Berlin Sans FB" pitchFamily="34" charset="0"/>
              </a:rPr>
            </a:br>
            <a:endParaRPr lang="en-US" sz="3600" b="0" dirty="0">
              <a:latin typeface="Berlin Sans FB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s-ES_tradnl" dirty="0" smtClean="0">
                <a:latin typeface="Maiandra GD" pitchFamily="34" charset="0"/>
              </a:rPr>
              <a:t>ACUMULAR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JUNTAR, AMONTAR</a:t>
            </a:r>
          </a:p>
          <a:p>
            <a:r>
              <a:rPr lang="es-ES_tradnl" dirty="0" smtClean="0">
                <a:latin typeface="Maiandra GD" pitchFamily="34" charset="0"/>
              </a:rPr>
              <a:t>EL CABALLERO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PERSONA DISTINGUIDA</a:t>
            </a:r>
          </a:p>
          <a:p>
            <a:r>
              <a:rPr lang="es-ES_tradnl" dirty="0" smtClean="0">
                <a:latin typeface="Maiandra GD" pitchFamily="34" charset="0"/>
              </a:rPr>
              <a:t>LA FINCA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PROPIEDAD RÚSTICA</a:t>
            </a:r>
          </a:p>
          <a:p>
            <a:r>
              <a:rPr lang="es-ES_tradnl" dirty="0" smtClean="0">
                <a:latin typeface="Maiandra GD" pitchFamily="34" charset="0"/>
              </a:rPr>
              <a:t>LA PESADUMBRE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GRAVEDAD</a:t>
            </a:r>
          </a:p>
          <a:p>
            <a:r>
              <a:rPr lang="es-ES_tradnl" dirty="0" smtClean="0">
                <a:latin typeface="Maiandra GD" pitchFamily="34" charset="0"/>
              </a:rPr>
              <a:t>SAGAZ, CES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AGUDO</a:t>
            </a:r>
          </a:p>
          <a:p>
            <a:r>
              <a:rPr lang="es-ES_tradnl" dirty="0" smtClean="0">
                <a:latin typeface="Maiandra GD" pitchFamily="34" charset="0"/>
              </a:rPr>
              <a:t>EL TALEGÓN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BOLSA LARGA Y ESTRECHA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Maiandra GD" pitchFamily="34" charset="0"/>
              </a:rPr>
              <a:t>Rigoberta Menchú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Nació en 1959 en </a:t>
            </a:r>
            <a:r>
              <a:rPr lang="es-ES" dirty="0" err="1" smtClean="0">
                <a:latin typeface="Maiandra GD" pitchFamily="34" charset="0"/>
              </a:rPr>
              <a:t>Chimel</a:t>
            </a:r>
            <a:r>
              <a:rPr lang="es-ES" dirty="0" smtClean="0">
                <a:latin typeface="Maiandra GD" pitchFamily="34" charset="0"/>
              </a:rPr>
              <a:t>, Guatemala.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Pertenece a los quichés, grupo indígena de Guatemala.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Ha luchado por los derechos de los indígenas, no sólo de Guatemala, sino de toda la América.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En 1992 recibió el Premio </a:t>
            </a:r>
            <a:r>
              <a:rPr lang="es-ES" dirty="0" err="1" smtClean="0">
                <a:latin typeface="Maiandra GD" pitchFamily="34" charset="0"/>
              </a:rPr>
              <a:t>Nóbel</a:t>
            </a:r>
            <a:r>
              <a:rPr lang="es-ES" dirty="0" smtClean="0">
                <a:latin typeface="Maiandra GD" pitchFamily="34" charset="0"/>
              </a:rPr>
              <a:t> de la Paz.</a:t>
            </a:r>
          </a:p>
          <a:p>
            <a:pPr marL="728663" indent="-609600">
              <a:lnSpc>
                <a:spcPct val="90000"/>
              </a:lnSpc>
              <a:buFont typeface="Wingdings 2" pitchFamily="18" charset="2"/>
              <a:buAutoNum type="arabicPeriod"/>
            </a:pPr>
            <a:r>
              <a:rPr lang="es-ES" dirty="0" smtClean="0">
                <a:latin typeface="Maiandra GD" pitchFamily="34" charset="0"/>
              </a:rPr>
              <a:t>Habla de la importancia de la naturaleza en la vida de los quichés.</a:t>
            </a:r>
            <a:endParaRPr lang="en-US" dirty="0" smtClean="0">
              <a:latin typeface="Maiandra GD" pitchFamily="34" charset="0"/>
            </a:endParaRPr>
          </a:p>
          <a:p>
            <a:endParaRPr lang="en-US" dirty="0"/>
          </a:p>
        </p:txBody>
      </p:sp>
      <p:pic>
        <p:nvPicPr>
          <p:cNvPr id="4" name="Picture 3" descr="rigober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" cy="137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Maiandra GD" pitchFamily="34" charset="0"/>
              </a:rPr>
              <a:t>Capítulo</a:t>
            </a:r>
            <a:r>
              <a:rPr lang="en-US" dirty="0" smtClean="0">
                <a:latin typeface="Maiandra GD" pitchFamily="34" charset="0"/>
              </a:rPr>
              <a:t> 2: me </a:t>
            </a:r>
            <a:r>
              <a:rPr lang="en-US" dirty="0" err="1" smtClean="0">
                <a:latin typeface="Maiandra GD" pitchFamily="34" charset="0"/>
              </a:rPr>
              <a:t>llamo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Rigoberta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Menchú</a:t>
            </a:r>
            <a:r>
              <a:rPr lang="en-US" dirty="0" smtClean="0">
                <a:latin typeface="Maiandra GD" pitchFamily="34" charset="0"/>
              </a:rPr>
              <a:t> y </a:t>
            </a:r>
            <a:r>
              <a:rPr lang="en-US" dirty="0" err="1" smtClean="0">
                <a:latin typeface="Maiandra GD" pitchFamily="34" charset="0"/>
              </a:rPr>
              <a:t>así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nació</a:t>
            </a:r>
            <a:r>
              <a:rPr lang="en-US" dirty="0" smtClean="0">
                <a:latin typeface="Maiandra GD" pitchFamily="34" charset="0"/>
              </a:rPr>
              <a:t> la </a:t>
            </a:r>
            <a:r>
              <a:rPr lang="en-US" dirty="0" err="1" smtClean="0">
                <a:latin typeface="Maiandra GD" pitchFamily="34" charset="0"/>
              </a:rPr>
              <a:t>conciencia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el ladino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guatemalteco</a:t>
            </a:r>
            <a:r>
              <a:rPr lang="en-US" dirty="0" smtClean="0">
                <a:latin typeface="Maiandra GD" pitchFamily="34" charset="0"/>
              </a:rPr>
              <a:t> de </a:t>
            </a:r>
            <a:r>
              <a:rPr lang="en-US" dirty="0" err="1" smtClean="0">
                <a:latin typeface="Maiandra GD" pitchFamily="34" charset="0"/>
              </a:rPr>
              <a:t>origen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indígena</a:t>
            </a:r>
            <a:r>
              <a:rPr lang="en-US" dirty="0" smtClean="0">
                <a:latin typeface="Maiandra GD" pitchFamily="34" charset="0"/>
              </a:rPr>
              <a:t> o </a:t>
            </a:r>
            <a:r>
              <a:rPr lang="en-US" dirty="0" err="1" smtClean="0">
                <a:latin typeface="Maiandra GD" pitchFamily="34" charset="0"/>
              </a:rPr>
              <a:t>mestizo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que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habla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espa</a:t>
            </a:r>
            <a:r>
              <a:rPr lang="es-ES_tradnl" sz="2400" dirty="0" smtClean="0">
                <a:latin typeface="Berlin Sans FB" pitchFamily="34" charset="0"/>
              </a:rPr>
              <a:t>Ñ</a:t>
            </a:r>
            <a:r>
              <a:rPr lang="en-US" dirty="0" err="1" smtClean="0">
                <a:latin typeface="Maiandra GD" pitchFamily="34" charset="0"/>
              </a:rPr>
              <a:t>ol</a:t>
            </a:r>
            <a:r>
              <a:rPr lang="en-US" dirty="0" smtClean="0">
                <a:latin typeface="Maiandra GD" pitchFamily="34" charset="0"/>
              </a:rPr>
              <a:t> y </a:t>
            </a:r>
            <a:r>
              <a:rPr lang="en-US" dirty="0" err="1" smtClean="0">
                <a:latin typeface="Maiandra GD" pitchFamily="34" charset="0"/>
              </a:rPr>
              <a:t>que</a:t>
            </a:r>
            <a:r>
              <a:rPr lang="en-US" dirty="0" smtClean="0">
                <a:latin typeface="Maiandra GD" pitchFamily="34" charset="0"/>
              </a:rPr>
              <a:t> ha </a:t>
            </a:r>
            <a:r>
              <a:rPr lang="en-US" dirty="0" err="1" smtClean="0">
                <a:latin typeface="Maiandra GD" pitchFamily="34" charset="0"/>
              </a:rPr>
              <a:t>adoptado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costumbres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europeas</a:t>
            </a:r>
            <a:r>
              <a:rPr lang="en-US" dirty="0" smtClean="0">
                <a:latin typeface="Maiandra GD" pitchFamily="34" charset="0"/>
              </a:rPr>
              <a:t>.</a:t>
            </a:r>
          </a:p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la 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milpa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la </a:t>
            </a:r>
            <a:r>
              <a:rPr lang="en-US" dirty="0" err="1" smtClean="0">
                <a:latin typeface="Maiandra GD" pitchFamily="34" charset="0"/>
              </a:rPr>
              <a:t>tierra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destinada</a:t>
            </a:r>
            <a:r>
              <a:rPr lang="en-US" dirty="0" smtClean="0">
                <a:latin typeface="Maiandra GD" pitchFamily="34" charset="0"/>
              </a:rPr>
              <a:t> al </a:t>
            </a:r>
            <a:r>
              <a:rPr lang="en-US" dirty="0" err="1" smtClean="0">
                <a:latin typeface="Maiandra GD" pitchFamily="34" charset="0"/>
              </a:rPr>
              <a:t>cultivo</a:t>
            </a:r>
            <a:r>
              <a:rPr lang="en-US" dirty="0" smtClean="0">
                <a:latin typeface="Maiandra GD" pitchFamily="34" charset="0"/>
              </a:rPr>
              <a:t> de </a:t>
            </a:r>
            <a:r>
              <a:rPr lang="en-US" dirty="0" err="1" smtClean="0">
                <a:latin typeface="Maiandra GD" pitchFamily="34" charset="0"/>
              </a:rPr>
              <a:t>maíz</a:t>
            </a:r>
            <a:r>
              <a:rPr lang="en-US" dirty="0" smtClean="0">
                <a:latin typeface="Maiandra GD" pitchFamily="34" charset="0"/>
              </a:rPr>
              <a:t> (en M</a:t>
            </a:r>
            <a:r>
              <a:rPr lang="es-ES_tradnl" dirty="0" smtClean="0">
                <a:latin typeface="Maiandra GD" pitchFamily="34" charset="0"/>
              </a:rPr>
              <a:t>é</a:t>
            </a:r>
            <a:r>
              <a:rPr lang="en-US" dirty="0" err="1" smtClean="0">
                <a:latin typeface="Maiandra GD" pitchFamily="34" charset="0"/>
              </a:rPr>
              <a:t>xico</a:t>
            </a:r>
            <a:r>
              <a:rPr lang="en-US" dirty="0" smtClean="0">
                <a:latin typeface="Maiandra GD" pitchFamily="34" charset="0"/>
              </a:rPr>
              <a:t> y Guatemala)</a:t>
            </a: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compuesto,a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hecho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producido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desperdiciar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malgastar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perder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sembrar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(e-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ie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)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esparcir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las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semillas</a:t>
            </a:r>
            <a:r>
              <a:rPr lang="en-US" dirty="0" smtClean="0">
                <a:latin typeface="Maiandra GD" pitchFamily="34" charset="0"/>
              </a:rPr>
              <a:t> en la </a:t>
            </a:r>
            <a:r>
              <a:rPr lang="en-US" dirty="0" err="1" smtClean="0">
                <a:latin typeface="Maiandra GD" pitchFamily="34" charset="0"/>
              </a:rPr>
              <a:t>tierra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para</a:t>
            </a:r>
            <a:r>
              <a:rPr lang="en-US" dirty="0" smtClean="0">
                <a:latin typeface="Maiandra GD" pitchFamily="34" charset="0"/>
              </a:rPr>
              <a:t> cultivar </a:t>
            </a:r>
            <a:r>
              <a:rPr lang="en-US" dirty="0" err="1" smtClean="0">
                <a:latin typeface="Maiandra GD" pitchFamily="34" charset="0"/>
              </a:rPr>
              <a:t>algo</a:t>
            </a:r>
            <a:endParaRPr lang="en-US" dirty="0" smtClean="0">
              <a:latin typeface="Maiandra GD" pitchFamily="34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>
                <a:latin typeface="Maiandra GD" pitchFamily="34" charset="0"/>
              </a:rPr>
              <a:t>Adalberto Ortiz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Nació en Ecuador en 1914.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Es de sangre blanca y negra.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El tema de sus novelas y poesías es la raza negra y sus mezclas con indígenas y blancos.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En su poema expresa la triste condición sufrida por su raza.</a:t>
            </a:r>
          </a:p>
        </p:txBody>
      </p:sp>
      <p:pic>
        <p:nvPicPr>
          <p:cNvPr id="4" name="Picture 3" descr="num003ortiz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1373892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Maiandra GD" pitchFamily="34" charset="0"/>
              </a:rPr>
              <a:t>Capítulo</a:t>
            </a:r>
            <a:r>
              <a:rPr lang="en-US" dirty="0" smtClean="0">
                <a:latin typeface="Maiandra GD" pitchFamily="34" charset="0"/>
              </a:rPr>
              <a:t> 2: </a:t>
            </a:r>
            <a:r>
              <a:rPr lang="en-US" dirty="0" err="1" smtClean="0">
                <a:latin typeface="Maiandra GD" pitchFamily="34" charset="0"/>
              </a:rPr>
              <a:t>Contribución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la 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brújula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aparato</a:t>
            </a:r>
            <a:r>
              <a:rPr lang="en-US" dirty="0" smtClean="0">
                <a:latin typeface="Maiandra GD" pitchFamily="34" charset="0"/>
              </a:rPr>
              <a:t> en un </a:t>
            </a:r>
            <a:r>
              <a:rPr lang="en-US" dirty="0" err="1" smtClean="0">
                <a:latin typeface="Maiandra GD" pitchFamily="34" charset="0"/>
              </a:rPr>
              <a:t>barco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que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señala</a:t>
            </a:r>
            <a:r>
              <a:rPr lang="en-US" dirty="0" smtClean="0">
                <a:latin typeface="Maiandra GD" pitchFamily="34" charset="0"/>
              </a:rPr>
              <a:t> la </a:t>
            </a:r>
            <a:r>
              <a:rPr lang="en-US" dirty="0" err="1" smtClean="0">
                <a:latin typeface="Maiandra GD" pitchFamily="34" charset="0"/>
              </a:rPr>
              <a:t>dirección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el 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látigo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azote</a:t>
            </a:r>
            <a:r>
              <a:rPr lang="en-US" dirty="0" smtClean="0">
                <a:latin typeface="Maiandra GD" pitchFamily="34" charset="0"/>
              </a:rPr>
              <a:t> de </a:t>
            </a:r>
            <a:r>
              <a:rPr lang="en-US" dirty="0" err="1" smtClean="0">
                <a:latin typeface="Maiandra GD" pitchFamily="34" charset="0"/>
              </a:rPr>
              <a:t>cuero</a:t>
            </a:r>
            <a:r>
              <a:rPr lang="en-US" dirty="0" smtClean="0">
                <a:latin typeface="Maiandra GD" pitchFamily="34" charset="0"/>
              </a:rPr>
              <a:t> con </a:t>
            </a:r>
            <a:r>
              <a:rPr lang="en-US" dirty="0" err="1" smtClean="0">
                <a:latin typeface="Maiandra GD" pitchFamily="34" charset="0"/>
              </a:rPr>
              <a:t>que</a:t>
            </a:r>
            <a:r>
              <a:rPr lang="en-US" dirty="0" smtClean="0">
                <a:latin typeface="Maiandra GD" pitchFamily="34" charset="0"/>
              </a:rPr>
              <a:t> se </a:t>
            </a:r>
            <a:r>
              <a:rPr lang="en-US" dirty="0" err="1" smtClean="0">
                <a:latin typeface="Maiandra GD" pitchFamily="34" charset="0"/>
              </a:rPr>
              <a:t>castiga</a:t>
            </a:r>
            <a:r>
              <a:rPr lang="en-US" dirty="0" smtClean="0">
                <a:latin typeface="Maiandra GD" pitchFamily="34" charset="0"/>
              </a:rPr>
              <a:t> a los </a:t>
            </a:r>
            <a:r>
              <a:rPr lang="en-US" dirty="0" err="1" smtClean="0">
                <a:latin typeface="Maiandra GD" pitchFamily="34" charset="0"/>
              </a:rPr>
              <a:t>caballos</a:t>
            </a:r>
            <a:r>
              <a:rPr lang="en-US" dirty="0" smtClean="0">
                <a:latin typeface="Maiandra GD" pitchFamily="34" charset="0"/>
              </a:rPr>
              <a:t> o </a:t>
            </a:r>
            <a:r>
              <a:rPr lang="en-US" dirty="0" err="1" smtClean="0">
                <a:latin typeface="Maiandra GD" pitchFamily="34" charset="0"/>
              </a:rPr>
              <a:t>mulas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el 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mástil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palo</a:t>
            </a:r>
            <a:r>
              <a:rPr lang="en-US" dirty="0" smtClean="0">
                <a:latin typeface="Maiandra GD" pitchFamily="34" charset="0"/>
              </a:rPr>
              <a:t> de un </a:t>
            </a:r>
            <a:r>
              <a:rPr lang="en-US" dirty="0" err="1" smtClean="0">
                <a:latin typeface="Maiandra GD" pitchFamily="34" charset="0"/>
              </a:rPr>
              <a:t>barco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amargo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, a </a:t>
            </a:r>
            <a:r>
              <a:rPr lang="en-US" dirty="0" smtClean="0">
                <a:latin typeface="Maiandra GD" pitchFamily="34" charset="0"/>
              </a:rPr>
              <a:t>– lo </a:t>
            </a:r>
            <a:r>
              <a:rPr lang="en-US" dirty="0" err="1" smtClean="0">
                <a:latin typeface="Maiandra GD" pitchFamily="34" charset="0"/>
              </a:rPr>
              <a:t>contrario</a:t>
            </a:r>
            <a:r>
              <a:rPr lang="en-US" dirty="0" smtClean="0">
                <a:latin typeface="Maiandra GD" pitchFamily="34" charset="0"/>
              </a:rPr>
              <a:t> de </a:t>
            </a:r>
            <a:r>
              <a:rPr lang="en-US" dirty="0" err="1" smtClean="0">
                <a:latin typeface="Maiandra GD" pitchFamily="34" charset="0"/>
              </a:rPr>
              <a:t>dulce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encadenado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, a </a:t>
            </a:r>
            <a:r>
              <a:rPr lang="en-US" dirty="0" smtClean="0">
                <a:latin typeface="Maiandra GD" pitchFamily="34" charset="0"/>
              </a:rPr>
              <a:t>– en </a:t>
            </a:r>
            <a:r>
              <a:rPr lang="en-US" dirty="0" err="1" smtClean="0">
                <a:latin typeface="Maiandra GD" pitchFamily="34" charset="0"/>
              </a:rPr>
              <a:t>cadenas</a:t>
            </a:r>
            <a:endParaRPr lang="en-U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sacudir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agitar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violentamente</a:t>
            </a:r>
            <a:r>
              <a:rPr lang="en-US" dirty="0" smtClean="0">
                <a:latin typeface="Maiandra GD" pitchFamily="34" charset="0"/>
              </a:rPr>
              <a:t>; </a:t>
            </a:r>
            <a:r>
              <a:rPr lang="en-US" dirty="0" err="1" smtClean="0">
                <a:latin typeface="Maiandra GD" pitchFamily="34" charset="0"/>
              </a:rPr>
              <a:t>golpear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una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cosa</a:t>
            </a:r>
            <a:r>
              <a:rPr lang="en-US" dirty="0" smtClean="0">
                <a:latin typeface="Maiandra GD" pitchFamily="34" charset="0"/>
              </a:rPr>
              <a:t> en el </a:t>
            </a:r>
            <a:r>
              <a:rPr lang="en-US" dirty="0" err="1" smtClean="0">
                <a:latin typeface="Maiandra GD" pitchFamily="34" charset="0"/>
              </a:rPr>
              <a:t>aire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para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quitarle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polvo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4" name="Picture 3" descr="brujul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91400" y="3352800"/>
            <a:ext cx="1371600" cy="13475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Maiandra GD" pitchFamily="34" charset="0"/>
              </a:rPr>
              <a:t>Cap</a:t>
            </a:r>
            <a:r>
              <a:rPr lang="es-ES" dirty="0" err="1" smtClean="0">
                <a:latin typeface="Maiandra GD" pitchFamily="34" charset="0"/>
              </a:rPr>
              <a:t>ítulo</a:t>
            </a:r>
            <a:r>
              <a:rPr lang="es-ES" dirty="0" smtClean="0">
                <a:latin typeface="Maiandra GD" pitchFamily="34" charset="0"/>
              </a:rPr>
              <a:t> 3: Cuentos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399"/>
          </a:xfrm>
        </p:spPr>
        <p:txBody>
          <a:bodyPr>
            <a:normAutofit/>
          </a:bodyPr>
          <a:lstStyle/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la alta costura </a:t>
            </a:r>
            <a:r>
              <a:rPr lang="es-ES" dirty="0" smtClean="0">
                <a:latin typeface="Maiandra GD" pitchFamily="34" charset="0"/>
              </a:rPr>
              <a:t>– arte de coser para hacer trajes elegantes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la empresa </a:t>
            </a:r>
            <a:r>
              <a:rPr lang="es-ES" dirty="0" smtClean="0">
                <a:latin typeface="Maiandra GD" pitchFamily="34" charset="0"/>
              </a:rPr>
              <a:t>– negocio, compañía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la lencería </a:t>
            </a:r>
            <a:r>
              <a:rPr lang="es-ES" dirty="0" smtClean="0">
                <a:latin typeface="Maiandra GD" pitchFamily="34" charset="0"/>
              </a:rPr>
              <a:t>– ropa blanca, ropa interior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modisto </a:t>
            </a:r>
            <a:r>
              <a:rPr lang="es-ES" dirty="0" smtClean="0">
                <a:latin typeface="Maiandra GD" pitchFamily="34" charset="0"/>
              </a:rPr>
              <a:t>– diseñador de ropa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sordomudo </a:t>
            </a:r>
            <a:r>
              <a:rPr lang="es-ES" dirty="0" smtClean="0">
                <a:latin typeface="Maiandra GD" pitchFamily="34" charset="0"/>
              </a:rPr>
              <a:t>– ni oír ni hablar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confeccionado</a:t>
            </a:r>
            <a:r>
              <a:rPr lang="es-ES" dirty="0" smtClean="0">
                <a:latin typeface="Maiandra GD" pitchFamily="34" charset="0"/>
              </a:rPr>
              <a:t> – hecho, producido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desamparado</a:t>
            </a:r>
            <a:r>
              <a:rPr lang="es-ES" dirty="0" smtClean="0">
                <a:latin typeface="Maiandra GD" pitchFamily="34" charset="0"/>
              </a:rPr>
              <a:t> – sin casa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natal</a:t>
            </a:r>
            <a:r>
              <a:rPr lang="es-ES" dirty="0" smtClean="0">
                <a:latin typeface="Maiandra GD" pitchFamily="34" charset="0"/>
              </a:rPr>
              <a:t> – nativo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destacarse</a:t>
            </a:r>
            <a:r>
              <a:rPr lang="es-ES" dirty="0" smtClean="0">
                <a:latin typeface="Maiandra GD" pitchFamily="34" charset="0"/>
              </a:rPr>
              <a:t> - sobresalir</a:t>
            </a:r>
          </a:p>
          <a:p>
            <a:pPr marL="633222" indent="-514350">
              <a:buAutoNum type="arabicPeriod"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Maiandra GD" pitchFamily="34" charset="0"/>
              </a:rPr>
              <a:t>Óscar de la Renta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Nació en Santo Domingo, la RD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Fue a Madrid a estudiar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Trabajó con el célebre modisto español Balenciaga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Se instaló en París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Diseñó para la modista Elizabeth Arden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Estableció su propia empresa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Su línea incluye: trajes de baño, trajes de noche, trajes de boda, pieles, perfumes y lencería.</a:t>
            </a:r>
            <a:endParaRPr lang="en-US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Maiandra GD" pitchFamily="34" charset="0"/>
              </a:rPr>
              <a:t>Bellringer</a:t>
            </a:r>
            <a:r>
              <a:rPr lang="es-ES" dirty="0" smtClean="0">
                <a:latin typeface="Maiandra GD" pitchFamily="34" charset="0"/>
              </a:rPr>
              <a:t>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>
                <a:latin typeface="Maiandra GD" pitchFamily="34" charset="0"/>
              </a:rPr>
              <a:t>Contesta: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¿Cuál es tu programa favorito de televisión?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¿De qué trata?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¿Dónde tiene lugar </a:t>
            </a:r>
            <a:r>
              <a:rPr lang="es-ES" smtClean="0">
                <a:latin typeface="Maiandra GD" pitchFamily="34" charset="0"/>
              </a:rPr>
              <a:t>el programa?</a:t>
            </a:r>
            <a:endParaRPr lang="en-US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Una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moneda</a:t>
            </a:r>
            <a:r>
              <a:rPr lang="en-US" dirty="0" smtClean="0">
                <a:latin typeface="Maiandra GD" pitchFamily="34" charset="0"/>
              </a:rPr>
              <a:t> de </a:t>
            </a:r>
            <a:r>
              <a:rPr lang="en-US" dirty="0" err="1" smtClean="0">
                <a:latin typeface="Maiandra GD" pitchFamily="34" charset="0"/>
              </a:rPr>
              <a:t>oro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cuento</a:t>
            </a:r>
            <a:r>
              <a:rPr lang="en-US" dirty="0" smtClean="0">
                <a:latin typeface="Maiandra GD" pitchFamily="34" charset="0"/>
              </a:rPr>
              <a:t>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el 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aguj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ero </a:t>
            </a:r>
            <a:r>
              <a:rPr lang="es-ES" dirty="0" smtClean="0">
                <a:latin typeface="Maiandra GD" pitchFamily="34" charset="0"/>
              </a:rPr>
              <a:t>– abertura más o menos redonda en una cosa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farol </a:t>
            </a:r>
            <a:r>
              <a:rPr lang="es-ES" dirty="0" smtClean="0">
                <a:latin typeface="Maiandra GD" pitchFamily="34" charset="0"/>
              </a:rPr>
              <a:t>– un tipo de linterna para alumbrar la calle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timbre </a:t>
            </a:r>
            <a:r>
              <a:rPr lang="es-ES" dirty="0" smtClean="0">
                <a:latin typeface="Maiandra GD" pitchFamily="34" charset="0"/>
              </a:rPr>
              <a:t>– cualidad que distingue un sonido de otro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desprendido</a:t>
            </a:r>
            <a:r>
              <a:rPr lang="es-ES" dirty="0" smtClean="0">
                <a:latin typeface="Maiandra GD" pitchFamily="34" charset="0"/>
              </a:rPr>
              <a:t> – desatado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ejemplar</a:t>
            </a:r>
            <a:r>
              <a:rPr lang="es-ES" dirty="0" smtClean="0">
                <a:latin typeface="Maiandra GD" pitchFamily="34" charset="0"/>
              </a:rPr>
              <a:t> – que sirve de ejemplo, excelente</a:t>
            </a:r>
          </a:p>
          <a:p>
            <a:pPr marL="633222" indent="-514350">
              <a:buNone/>
            </a:pPr>
            <a:endParaRPr lang="es-ES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Una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moneda</a:t>
            </a:r>
            <a:r>
              <a:rPr lang="en-US" dirty="0" smtClean="0">
                <a:latin typeface="Maiandra GD" pitchFamily="34" charset="0"/>
              </a:rPr>
              <a:t> de </a:t>
            </a:r>
            <a:r>
              <a:rPr lang="en-US" dirty="0" err="1" smtClean="0">
                <a:latin typeface="Maiandra GD" pitchFamily="34" charset="0"/>
              </a:rPr>
              <a:t>oro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cuento</a:t>
            </a:r>
            <a:r>
              <a:rPr lang="en-US" dirty="0" smtClean="0">
                <a:latin typeface="Maiandra GD" pitchFamily="34" charset="0"/>
              </a:rPr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6. 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inadvertido</a:t>
            </a:r>
            <a:r>
              <a:rPr lang="es-ES" dirty="0" smtClean="0">
                <a:latin typeface="Maiandra GD" pitchFamily="34" charset="0"/>
              </a:rPr>
              <a:t> – no tener en cuenta, no haber sido informado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7. 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arrebatar</a:t>
            </a:r>
            <a:r>
              <a:rPr lang="es-ES" dirty="0" smtClean="0">
                <a:latin typeface="Maiandra GD" pitchFamily="34" charset="0"/>
              </a:rPr>
              <a:t> – quitar o tomar con fuerza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8. 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convencerse</a:t>
            </a:r>
            <a:r>
              <a:rPr lang="es-ES" dirty="0" smtClean="0">
                <a:latin typeface="Maiandra GD" pitchFamily="34" charset="0"/>
              </a:rPr>
              <a:t> – reconocer la verdad de una cosa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9. 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frotar</a:t>
            </a:r>
            <a:r>
              <a:rPr lang="es-ES" dirty="0" smtClean="0">
                <a:latin typeface="Maiandra GD" pitchFamily="34" charset="0"/>
              </a:rPr>
              <a:t> – pasar repetidamente una cosa sobre otra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10. 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palpar</a:t>
            </a:r>
            <a:r>
              <a:rPr lang="es-ES" dirty="0" smtClean="0">
                <a:latin typeface="Maiandra GD" pitchFamily="34" charset="0"/>
              </a:rPr>
              <a:t> – tocar con las manos o con los dedos para examinar o reconocer algo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11. 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reflexionar</a:t>
            </a:r>
            <a:r>
              <a:rPr lang="es-ES" dirty="0" smtClean="0">
                <a:latin typeface="Maiandra GD" pitchFamily="34" charset="0"/>
              </a:rPr>
              <a:t> – concentrar el pensamiento en algo, considerar con intención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12. 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r</a:t>
            </a:r>
            <a:r>
              <a:rPr lang="es-ES" b="1" smtClean="0">
                <a:solidFill>
                  <a:srgbClr val="3E12DE"/>
                </a:solidFill>
                <a:latin typeface="Maiandra GD" pitchFamily="34" charset="0"/>
              </a:rPr>
              <a:t>etroceder</a:t>
            </a:r>
            <a:r>
              <a:rPr lang="es-ES" smtClean="0">
                <a:latin typeface="Maiandra GD" pitchFamily="34" charset="0"/>
              </a:rPr>
              <a:t> </a:t>
            </a:r>
            <a:r>
              <a:rPr lang="es-ES" dirty="0" smtClean="0">
                <a:latin typeface="Maiandra GD" pitchFamily="34" charset="0"/>
              </a:rPr>
              <a:t>– volver hacia atrás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Una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obra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narrativa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La historia </a:t>
            </a:r>
            <a:r>
              <a:rPr lang="es-ES" dirty="0" smtClean="0">
                <a:latin typeface="Maiandra GD" pitchFamily="34" charset="0"/>
              </a:rPr>
              <a:t>– la acción que pasa en la obra</a:t>
            </a:r>
          </a:p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discurso </a:t>
            </a:r>
            <a:r>
              <a:rPr lang="es-ES" dirty="0" smtClean="0">
                <a:latin typeface="Maiandra GD" pitchFamily="34" charset="0"/>
              </a:rPr>
              <a:t>– narración del autor</a:t>
            </a:r>
          </a:p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tema </a:t>
            </a:r>
            <a:r>
              <a:rPr lang="es-ES" dirty="0" smtClean="0">
                <a:latin typeface="Maiandra GD" pitchFamily="34" charset="0"/>
              </a:rPr>
              <a:t>– el significado de la obra</a:t>
            </a:r>
          </a:p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La exposición </a:t>
            </a:r>
            <a:r>
              <a:rPr lang="es-ES" dirty="0" smtClean="0">
                <a:latin typeface="Maiandra GD" pitchFamily="34" charset="0"/>
              </a:rPr>
              <a:t>– descripción de lo que pasa</a:t>
            </a:r>
          </a:p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desarrollo </a:t>
            </a:r>
            <a:r>
              <a:rPr lang="es-ES" dirty="0" smtClean="0">
                <a:latin typeface="Maiandra GD" pitchFamily="34" charset="0"/>
              </a:rPr>
              <a:t>– acciones de los personajes</a:t>
            </a:r>
          </a:p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suspenso </a:t>
            </a:r>
            <a:r>
              <a:rPr lang="es-ES" dirty="0" smtClean="0">
                <a:latin typeface="Maiandra GD" pitchFamily="34" charset="0"/>
              </a:rPr>
              <a:t>– la tensión dramática</a:t>
            </a:r>
          </a:p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punto decisivo </a:t>
            </a:r>
            <a:r>
              <a:rPr lang="es-ES" dirty="0" smtClean="0">
                <a:latin typeface="Maiandra GD" pitchFamily="34" charset="0"/>
              </a:rPr>
              <a:t>– cambio en dirección</a:t>
            </a:r>
          </a:p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clímax </a:t>
            </a:r>
            <a:r>
              <a:rPr lang="es-ES" dirty="0" smtClean="0">
                <a:latin typeface="Maiandra GD" pitchFamily="34" charset="0"/>
              </a:rPr>
              <a:t>– el punto culminante</a:t>
            </a:r>
          </a:p>
          <a:p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desenlace </a:t>
            </a:r>
            <a:r>
              <a:rPr lang="es-ES" dirty="0" smtClean="0">
                <a:latin typeface="Maiandra GD" pitchFamily="34" charset="0"/>
              </a:rPr>
              <a:t>– el conclusión </a:t>
            </a:r>
          </a:p>
          <a:p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/>
            </a:r>
            <a:br>
              <a:rPr lang="es-ES_tradnl" dirty="0" smtClean="0"/>
            </a:br>
            <a:r>
              <a:rPr lang="es-ES_tradnl" b="0" dirty="0" smtClean="0">
                <a:latin typeface="Maiandra GD" pitchFamily="34" charset="0"/>
              </a:rPr>
              <a:t>UNIDAD 1: LECCIÓN 2:</a:t>
            </a:r>
            <a:br>
              <a:rPr lang="es-ES_tradnl" b="0" dirty="0" smtClean="0">
                <a:latin typeface="Maiandra GD" pitchFamily="34" charset="0"/>
              </a:rPr>
            </a:br>
            <a:r>
              <a:rPr lang="es-ES_tradnl" sz="3600" b="0" dirty="0" smtClean="0">
                <a:latin typeface="Maiandra GD" pitchFamily="34" charset="0"/>
              </a:rPr>
              <a:t>“LA COMADRE SEBASTIANA”</a:t>
            </a:r>
            <a:br>
              <a:rPr lang="es-ES_tradnl" sz="3600" b="0" dirty="0" smtClean="0">
                <a:latin typeface="Maiandra GD" pitchFamily="34" charset="0"/>
              </a:rPr>
            </a:br>
            <a:r>
              <a:rPr lang="es-ES_tradnl" sz="3600" b="0" dirty="0" smtClean="0">
                <a:latin typeface="Maiandra GD" pitchFamily="34" charset="0"/>
              </a:rPr>
              <a:t>Rudolfo Anaya (Nuevo México)</a:t>
            </a:r>
            <a:br>
              <a:rPr lang="es-ES_tradnl" sz="3600" b="0" dirty="0" smtClean="0">
                <a:latin typeface="Maiandra GD" pitchFamily="34" charset="0"/>
              </a:rPr>
            </a:br>
            <a:endParaRPr lang="en-US" b="0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_tradnl" dirty="0" smtClean="0"/>
          </a:p>
          <a:p>
            <a:r>
              <a:rPr lang="es-ES_tradnl" dirty="0" smtClean="0">
                <a:latin typeface="Maiandra GD" pitchFamily="34" charset="0"/>
              </a:rPr>
              <a:t>ATARANTAR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ATURDIR, PASMAR</a:t>
            </a:r>
            <a:endParaRPr lang="es-ES_tradnl" dirty="0" smtClean="0">
              <a:latin typeface="Maiandra GD" pitchFamily="34" charset="0"/>
            </a:endParaRPr>
          </a:p>
          <a:p>
            <a:r>
              <a:rPr lang="es-ES_tradnl" dirty="0" smtClean="0">
                <a:latin typeface="Maiandra GD" pitchFamily="34" charset="0"/>
              </a:rPr>
              <a:t>CONVIDAR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ROGAR UNA PERSONA (A OTRA) QUE LA ACOMPAÑE A COMER</a:t>
            </a:r>
            <a:endParaRPr lang="es-ES_tradnl" dirty="0" smtClean="0">
              <a:latin typeface="Maiandra GD" pitchFamily="34" charset="0"/>
            </a:endParaRPr>
          </a:p>
          <a:p>
            <a:r>
              <a:rPr lang="es-ES_tradnl" dirty="0" smtClean="0">
                <a:latin typeface="Maiandra GD" pitchFamily="34" charset="0"/>
              </a:rPr>
              <a:t>EL EJIDO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CAMPO COMÚN DE UN PUEBLO</a:t>
            </a:r>
            <a:endParaRPr lang="es-ES_tradnl" dirty="0" smtClean="0">
              <a:latin typeface="Maiandra GD" pitchFamily="34" charset="0"/>
            </a:endParaRPr>
          </a:p>
          <a:p>
            <a:r>
              <a:rPr lang="es-ES_tradnl" dirty="0" smtClean="0">
                <a:latin typeface="Maiandra GD" pitchFamily="34" charset="0"/>
              </a:rPr>
              <a:t>LA MERCED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smtClean="0">
                <a:solidFill>
                  <a:srgbClr val="3E12DE"/>
                </a:solidFill>
                <a:latin typeface="Maiandra GD" pitchFamily="34" charset="0"/>
              </a:rPr>
              <a:t>CUALQUIER BENEFICIO GRACIOSO</a:t>
            </a:r>
            <a:endParaRPr lang="en-US" dirty="0" smtClean="0">
              <a:latin typeface="Maiandra GD" pitchFamily="34" charset="0"/>
            </a:endParaRPr>
          </a:p>
          <a:p>
            <a:r>
              <a:rPr lang="es-ES_tradnl" dirty="0" smtClean="0">
                <a:latin typeface="Maiandra GD" pitchFamily="34" charset="0"/>
              </a:rPr>
              <a:t>EL MENOSPRECIO – 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DESPRECIO, DESDÉN</a:t>
            </a:r>
            <a:endParaRPr lang="es-ES_tradnl" dirty="0" smtClean="0">
              <a:latin typeface="Maiandra GD" pitchFamily="34" charset="0"/>
            </a:endParaRPr>
          </a:p>
          <a:p>
            <a:endParaRPr lang="es-ES_tradnl" dirty="0" smtClean="0">
              <a:latin typeface="Berlin Sans FB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0"/>
            <a:ext cx="1295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Maiandra GD" pitchFamily="34" charset="0"/>
              </a:rPr>
              <a:t>Francisco </a:t>
            </a:r>
            <a:r>
              <a:rPr lang="es-ES" dirty="0" err="1" smtClean="0">
                <a:latin typeface="Maiandra GD" pitchFamily="34" charset="0"/>
              </a:rPr>
              <a:t>Montedre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Nación en México en 1894.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Poeta, dramaturgo, novelista, y  cuentista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Escribe de la pobreza mexica y la ternura en </a:t>
            </a:r>
            <a:r>
              <a:rPr lang="es-ES" smtClean="0">
                <a:latin typeface="Maiandra GD" pitchFamily="34" charset="0"/>
              </a:rPr>
              <a:t>una familia</a:t>
            </a:r>
          </a:p>
          <a:p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Una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moneda</a:t>
            </a:r>
            <a:r>
              <a:rPr lang="en-US" dirty="0" smtClean="0">
                <a:latin typeface="Maiandra GD" pitchFamily="34" charset="0"/>
              </a:rPr>
              <a:t> de </a:t>
            </a:r>
            <a:r>
              <a:rPr lang="en-US" dirty="0" err="1" smtClean="0">
                <a:latin typeface="Maiandra GD" pitchFamily="34" charset="0"/>
              </a:rPr>
              <a:t>oro</a:t>
            </a:r>
            <a:r>
              <a:rPr lang="en-US" dirty="0" smtClean="0">
                <a:latin typeface="Maiandra GD" pitchFamily="34" charset="0"/>
              </a:rPr>
              <a:t> - </a:t>
            </a:r>
            <a:r>
              <a:rPr lang="en-US" dirty="0" err="1" smtClean="0">
                <a:latin typeface="Maiandra GD" pitchFamily="34" charset="0"/>
              </a:rPr>
              <a:t>preguntas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¿Desde cuándo no tenía trabajo Andrés?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¿Qué vio en el suelo?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¿Qué pensaba que era?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¿Cuándo se dio cuenta de que era una moneda de oro?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¿Puso la moneda en su bolsillo?¿por qué?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Según Andrés, ¿qué tipo de persona habría perdido la moneda?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¿Qué haría Andrés si supiera quién la había perdido?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8. ¿Qué indica eso sobre el carácter de Andrés?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9. ¿Por qué iba a entrar en una tienda?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10. ¿Cómo era su casa? Descríbela.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11. ¿Qué hizo Andrés con la moneda?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12. ¿Qué hizo su hija?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13. ¿Qué quería hacer con la moneda Andrés</a:t>
            </a:r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14. ¿Qué le había pasado a </a:t>
            </a:r>
            <a:r>
              <a:rPr lang="es-ES" smtClean="0">
                <a:latin typeface="Maiandra GD" pitchFamily="34" charset="0"/>
              </a:rPr>
              <a:t>la moneda al final?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Escribir</a:t>
            </a:r>
            <a:r>
              <a:rPr lang="en-US" dirty="0" smtClean="0">
                <a:latin typeface="Maiandra GD" pitchFamily="34" charset="0"/>
              </a:rPr>
              <a:t> un </a:t>
            </a:r>
            <a:r>
              <a:rPr lang="en-US" dirty="0" err="1" smtClean="0">
                <a:latin typeface="Maiandra GD" pitchFamily="34" charset="0"/>
              </a:rPr>
              <a:t>cuento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90372" indent="-571500">
              <a:buNone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1.	Principio</a:t>
            </a:r>
          </a:p>
          <a:p>
            <a:pPr marL="1033272" indent="-914400">
              <a:buNone/>
            </a:pPr>
            <a:r>
              <a:rPr lang="en-US" dirty="0" smtClean="0">
                <a:latin typeface="Maiandra GD" pitchFamily="34" charset="0"/>
              </a:rPr>
              <a:t>	a. </a:t>
            </a:r>
            <a:r>
              <a:rPr lang="en-US" dirty="0" err="1" smtClean="0">
                <a:latin typeface="Maiandra GD" pitchFamily="34" charset="0"/>
              </a:rPr>
              <a:t>protagonistas</a:t>
            </a:r>
            <a:endParaRPr lang="en-US" dirty="0" smtClean="0">
              <a:latin typeface="Maiandra GD" pitchFamily="34" charset="0"/>
            </a:endParaRPr>
          </a:p>
          <a:p>
            <a:pPr marL="1033272" indent="-914400">
              <a:buNone/>
            </a:pPr>
            <a:r>
              <a:rPr lang="en-US" dirty="0" smtClean="0">
                <a:latin typeface="Maiandra GD" pitchFamily="34" charset="0"/>
              </a:rPr>
              <a:t>	b. </a:t>
            </a:r>
            <a:r>
              <a:rPr lang="en-US" dirty="0" err="1" smtClean="0">
                <a:latin typeface="Maiandra GD" pitchFamily="34" charset="0"/>
              </a:rPr>
              <a:t>lugar</a:t>
            </a:r>
            <a:r>
              <a:rPr lang="en-US" dirty="0" smtClean="0">
                <a:latin typeface="Maiandra GD" pitchFamily="34" charset="0"/>
              </a:rPr>
              <a:t> o </a:t>
            </a:r>
            <a:r>
              <a:rPr lang="en-US" dirty="0" err="1" smtClean="0">
                <a:latin typeface="Maiandra GD" pitchFamily="34" charset="0"/>
              </a:rPr>
              <a:t>ambiente</a:t>
            </a:r>
            <a:endParaRPr lang="en-US" dirty="0" smtClean="0">
              <a:latin typeface="Maiandra GD" pitchFamily="34" charset="0"/>
            </a:endParaRPr>
          </a:p>
          <a:p>
            <a:pPr marL="690372" indent="-571500">
              <a:buNone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2.	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Medio</a:t>
            </a:r>
            <a:endParaRPr lang="en-US" b="1" dirty="0" smtClean="0">
              <a:solidFill>
                <a:srgbClr val="3E12DE"/>
              </a:solidFill>
              <a:latin typeface="Maiandra GD" pitchFamily="34" charset="0"/>
            </a:endParaRPr>
          </a:p>
          <a:p>
            <a:pPr marL="690372" indent="-571500">
              <a:buNone/>
            </a:pPr>
            <a:r>
              <a:rPr lang="en-US" dirty="0" smtClean="0">
                <a:latin typeface="Maiandra GD" pitchFamily="34" charset="0"/>
              </a:rPr>
              <a:t>	a. </a:t>
            </a:r>
            <a:r>
              <a:rPr lang="en-US" dirty="0" err="1" smtClean="0">
                <a:latin typeface="Maiandra GD" pitchFamily="34" charset="0"/>
              </a:rPr>
              <a:t>desarrollo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suspenso</a:t>
            </a:r>
            <a:endParaRPr lang="en-US" dirty="0" smtClean="0">
              <a:latin typeface="Maiandra GD" pitchFamily="34" charset="0"/>
            </a:endParaRPr>
          </a:p>
          <a:p>
            <a:pPr marL="690372" indent="-571500">
              <a:buNone/>
            </a:pPr>
            <a:r>
              <a:rPr lang="en-US" dirty="0" smtClean="0">
                <a:latin typeface="Maiandra GD" pitchFamily="34" charset="0"/>
              </a:rPr>
              <a:t>	b. </a:t>
            </a:r>
            <a:r>
              <a:rPr lang="en-US" dirty="0" err="1" smtClean="0">
                <a:latin typeface="Maiandra GD" pitchFamily="34" charset="0"/>
              </a:rPr>
              <a:t>argumento</a:t>
            </a:r>
            <a:endParaRPr lang="en-US" dirty="0" smtClean="0">
              <a:latin typeface="Maiandra GD" pitchFamily="34" charset="0"/>
            </a:endParaRPr>
          </a:p>
          <a:p>
            <a:pPr marL="690372" indent="-571500">
              <a:buNone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3.	Final</a:t>
            </a:r>
          </a:p>
          <a:p>
            <a:pPr marL="690372" indent="-571500">
              <a:buNone/>
            </a:pPr>
            <a:r>
              <a:rPr lang="en-US" dirty="0" smtClean="0">
                <a:latin typeface="Maiandra GD" pitchFamily="34" charset="0"/>
              </a:rPr>
              <a:t>	a. </a:t>
            </a:r>
            <a:r>
              <a:rPr lang="en-US" dirty="0" err="1" smtClean="0">
                <a:latin typeface="Maiandra GD" pitchFamily="34" charset="0"/>
              </a:rPr>
              <a:t>cl</a:t>
            </a:r>
            <a:r>
              <a:rPr lang="es-ES" dirty="0" smtClean="0">
                <a:latin typeface="Maiandra GD" pitchFamily="34" charset="0"/>
              </a:rPr>
              <a:t>í</a:t>
            </a:r>
            <a:r>
              <a:rPr lang="en-US" dirty="0" smtClean="0">
                <a:latin typeface="Maiandra GD" pitchFamily="34" charset="0"/>
              </a:rPr>
              <a:t>max</a:t>
            </a:r>
          </a:p>
          <a:p>
            <a:pPr marL="690372" indent="-571500">
              <a:buNone/>
            </a:pPr>
            <a:r>
              <a:rPr lang="en-US" dirty="0" smtClean="0">
                <a:latin typeface="Maiandra GD" pitchFamily="34" charset="0"/>
              </a:rPr>
              <a:t>	b. </a:t>
            </a:r>
            <a:r>
              <a:rPr lang="en-US" dirty="0" err="1" smtClean="0">
                <a:latin typeface="Maiandra GD" pitchFamily="34" charset="0"/>
              </a:rPr>
              <a:t>desenlace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Conexi</a:t>
            </a:r>
            <a:r>
              <a:rPr lang="es-ES" dirty="0" err="1" smtClean="0">
                <a:latin typeface="Maiandra GD" pitchFamily="34" charset="0"/>
              </a:rPr>
              <a:t>ón</a:t>
            </a:r>
            <a:r>
              <a:rPr lang="es-ES" dirty="0" smtClean="0">
                <a:latin typeface="Maiandra GD" pitchFamily="34" charset="0"/>
              </a:rPr>
              <a:t> con el inglés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/>
          </a:bodyPr>
          <a:lstStyle/>
          <a:p>
            <a:pPr marL="633222" indent="-514350">
              <a:buNone/>
            </a:pPr>
            <a:r>
              <a:rPr lang="es-ES" dirty="0" smtClean="0">
                <a:latin typeface="Maiandra GD" pitchFamily="34" charset="0"/>
              </a:rPr>
              <a:t>Mayúscula en inglés: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un individuo específico 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el pronombre “Yo” es siempre “I” 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la primera y la última palabra de un título.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sustantivo o adjetivo de nacionalidad o lengua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días de la semana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los meses</a:t>
            </a:r>
          </a:p>
          <a:p>
            <a:pPr marL="633222" indent="-514350">
              <a:buAutoNum type="arabicPeriod"/>
            </a:pPr>
            <a:endParaRPr lang="es-E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endParaRPr lang="es-E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Maiandra GD" pitchFamily="34" charset="0"/>
              </a:rPr>
              <a:t>Bellringer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ES" sz="4400" dirty="0" smtClean="0">
                <a:latin typeface="Maiandra GD" pitchFamily="34" charset="0"/>
              </a:rPr>
              <a:t>·Escriben cuatro oraciones que describen una fiesta·</a:t>
            </a:r>
            <a:endParaRPr lang="en-US" sz="44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-1-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en-US" sz="3600" dirty="0" smtClean="0">
                <a:latin typeface="Maiandra GD" pitchFamily="34" charset="0"/>
              </a:rPr>
              <a:t>PALABRAS AGUDAS</a:t>
            </a:r>
          </a:p>
          <a:p>
            <a:pPr marL="633222" indent="-514350">
              <a:buNone/>
            </a:pPr>
            <a:endParaRPr lang="en-US" sz="3600" dirty="0" smtClean="0">
              <a:latin typeface="Maiandra GD" pitchFamily="34" charset="0"/>
            </a:endParaRPr>
          </a:p>
          <a:p>
            <a:pPr marL="633222" indent="-514350">
              <a:buNone/>
            </a:pPr>
            <a:r>
              <a:rPr lang="en-US" sz="3600" dirty="0" smtClean="0">
                <a:latin typeface="Maiandra GD" pitchFamily="34" charset="0"/>
              </a:rPr>
              <a:t>- </a:t>
            </a:r>
            <a:r>
              <a:rPr lang="en-US" sz="3600" dirty="0" err="1" smtClean="0">
                <a:latin typeface="Maiandra GD" pitchFamily="34" charset="0"/>
              </a:rPr>
              <a:t>tienen</a:t>
            </a:r>
            <a:r>
              <a:rPr lang="en-US" sz="3600" dirty="0" smtClean="0">
                <a:latin typeface="Maiandra GD" pitchFamily="34" charset="0"/>
              </a:rPr>
              <a:t> la </a:t>
            </a:r>
            <a:r>
              <a:rPr lang="en-US" sz="3600" dirty="0" err="1" smtClean="0">
                <a:latin typeface="Maiandra GD" pitchFamily="34" charset="0"/>
              </a:rPr>
              <a:t>fuerza</a:t>
            </a:r>
            <a:r>
              <a:rPr lang="en-US" sz="3600" dirty="0" smtClean="0">
                <a:latin typeface="Maiandra GD" pitchFamily="34" charset="0"/>
              </a:rPr>
              <a:t> en la </a:t>
            </a:r>
            <a:r>
              <a:rPr lang="en-US" sz="3600" dirty="0" err="1" smtClean="0">
                <a:latin typeface="Maiandra GD" pitchFamily="34" charset="0"/>
              </a:rPr>
              <a:t>última</a:t>
            </a:r>
            <a:r>
              <a:rPr lang="en-US" sz="3600" dirty="0" smtClean="0">
                <a:latin typeface="Maiandra GD" pitchFamily="34" charset="0"/>
              </a:rPr>
              <a:t> </a:t>
            </a:r>
            <a:r>
              <a:rPr lang="en-US" sz="3600" dirty="0" err="1" smtClean="0">
                <a:latin typeface="Maiandra GD" pitchFamily="34" charset="0"/>
              </a:rPr>
              <a:t>sílaba</a:t>
            </a:r>
            <a:r>
              <a:rPr lang="en-US" sz="3600" dirty="0" smtClean="0">
                <a:latin typeface="Maiandra GD" pitchFamily="34" charset="0"/>
              </a:rPr>
              <a:t>.</a:t>
            </a:r>
          </a:p>
          <a:p>
            <a:pPr marL="633222" indent="-514350">
              <a:buFontTx/>
              <a:buChar char="-"/>
            </a:pPr>
            <a:r>
              <a:rPr lang="en-US" sz="3600" dirty="0" smtClean="0">
                <a:latin typeface="Maiandra GD" pitchFamily="34" charset="0"/>
              </a:rPr>
              <a:t>se </a:t>
            </a:r>
            <a:r>
              <a:rPr lang="en-US" sz="3600" dirty="0" err="1" smtClean="0">
                <a:latin typeface="Maiandra GD" pitchFamily="34" charset="0"/>
              </a:rPr>
              <a:t>acent</a:t>
            </a:r>
            <a:r>
              <a:rPr lang="es-ES" sz="3600" dirty="0" err="1" smtClean="0">
                <a:latin typeface="Maiandra GD" pitchFamily="34" charset="0"/>
              </a:rPr>
              <a:t>úan</a:t>
            </a:r>
            <a:r>
              <a:rPr lang="es-ES" sz="3600" dirty="0" smtClean="0">
                <a:latin typeface="Maiandra GD" pitchFamily="34" charset="0"/>
              </a:rPr>
              <a:t> si terminan en “n” o “s” </a:t>
            </a:r>
          </a:p>
          <a:p>
            <a:pPr marL="633222" indent="-514350"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o en las 5 vocales: a, e, i, o, u</a:t>
            </a:r>
          </a:p>
          <a:p>
            <a:pPr marL="633222" indent="-514350">
              <a:buFontTx/>
              <a:buChar char="-"/>
            </a:pPr>
            <a:endParaRPr lang="es-ES" sz="3600" dirty="0" smtClean="0">
              <a:latin typeface="Maiandra GD" pitchFamily="34" charset="0"/>
            </a:endParaRPr>
          </a:p>
          <a:p>
            <a:pPr marL="633222" indent="-514350">
              <a:buNone/>
            </a:pPr>
            <a:r>
              <a:rPr lang="es-ES" sz="3600" b="1" dirty="0" smtClean="0">
                <a:latin typeface="Maiandra GD" pitchFamily="34" charset="0"/>
              </a:rPr>
              <a:t>Ejemplos: canció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n</a:t>
            </a:r>
            <a:r>
              <a:rPr lang="es-ES" sz="3600" b="1" dirty="0" smtClean="0">
                <a:latin typeface="Maiandra GD" pitchFamily="34" charset="0"/>
              </a:rPr>
              <a:t>, pap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á</a:t>
            </a:r>
            <a:r>
              <a:rPr lang="es-ES" sz="3600" b="1" dirty="0" smtClean="0">
                <a:latin typeface="Maiandra GD" pitchFamily="34" charset="0"/>
              </a:rPr>
              <a:t>, compá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s</a:t>
            </a:r>
            <a:r>
              <a:rPr lang="es-ES" sz="3600" b="1" dirty="0" smtClean="0">
                <a:latin typeface="Maiandra GD" pitchFamily="34" charset="0"/>
              </a:rPr>
              <a:t>, tab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ú</a:t>
            </a:r>
            <a:r>
              <a:rPr lang="es-ES" sz="3600" b="1" dirty="0" smtClean="0">
                <a:latin typeface="Maiandra GD" pitchFamily="34" charset="0"/>
              </a:rPr>
              <a:t>, colibr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í</a:t>
            </a:r>
            <a:r>
              <a:rPr lang="es-ES" sz="3600" b="1" dirty="0" smtClean="0">
                <a:latin typeface="Maiandra GD" pitchFamily="34" charset="0"/>
              </a:rPr>
              <a:t>, llam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é</a:t>
            </a:r>
            <a:endParaRPr lang="en-US" sz="3600" b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-2-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633222" indent="-514350">
              <a:buNone/>
            </a:pPr>
            <a:r>
              <a:rPr lang="es-ES" sz="3600" dirty="0" smtClean="0">
                <a:latin typeface="Maiandra GD" pitchFamily="34" charset="0"/>
              </a:rPr>
              <a:t>PALABRAS LLANAS O GRAVES </a:t>
            </a:r>
          </a:p>
          <a:p>
            <a:pPr marL="633222" indent="-514350"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tienen la fuerza en la penúltima sílaba.</a:t>
            </a:r>
          </a:p>
          <a:p>
            <a:pPr marL="633222" indent="-514350"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se acentúan si terminan en consonante que </a:t>
            </a:r>
            <a:r>
              <a:rPr lang="es-ES" sz="3600" u="sng" dirty="0" smtClean="0">
                <a:latin typeface="Maiandra GD" pitchFamily="34" charset="0"/>
              </a:rPr>
              <a:t>no sea</a:t>
            </a:r>
            <a:r>
              <a:rPr lang="es-ES" sz="3600" dirty="0" smtClean="0">
                <a:latin typeface="Maiandra GD" pitchFamily="34" charset="0"/>
              </a:rPr>
              <a:t> “n” o “s”</a:t>
            </a:r>
          </a:p>
          <a:p>
            <a:pPr marL="633222" indent="-514350">
              <a:buNone/>
            </a:pPr>
            <a:endParaRPr lang="es-ES" sz="3600" dirty="0" smtClean="0">
              <a:latin typeface="Maiandra GD" pitchFamily="34" charset="0"/>
            </a:endParaRPr>
          </a:p>
          <a:p>
            <a:pPr marL="633222" indent="-514350">
              <a:buNone/>
            </a:pPr>
            <a:r>
              <a:rPr lang="es-ES" sz="3600" b="1" dirty="0" smtClean="0">
                <a:latin typeface="Maiandra GD" pitchFamily="34" charset="0"/>
              </a:rPr>
              <a:t>Ejemplos: l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á</a:t>
            </a:r>
            <a:r>
              <a:rPr lang="es-ES" sz="3600" b="1" dirty="0" smtClean="0">
                <a:latin typeface="Maiandra GD" pitchFamily="34" charset="0"/>
              </a:rPr>
              <a:t>pi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z</a:t>
            </a:r>
            <a:r>
              <a:rPr lang="es-ES" sz="3600" b="1" dirty="0" smtClean="0">
                <a:latin typeface="Maiandra GD" pitchFamily="34" charset="0"/>
              </a:rPr>
              <a:t>, c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á</a:t>
            </a:r>
            <a:r>
              <a:rPr lang="es-ES" sz="3600" b="1" dirty="0" smtClean="0">
                <a:latin typeface="Maiandra GD" pitchFamily="34" charset="0"/>
              </a:rPr>
              <a:t>rce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l</a:t>
            </a:r>
            <a:r>
              <a:rPr lang="es-ES" sz="3600" b="1" dirty="0" smtClean="0">
                <a:latin typeface="Maiandra GD" pitchFamily="34" charset="0"/>
              </a:rPr>
              <a:t>, 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á</a:t>
            </a:r>
            <a:r>
              <a:rPr lang="es-ES" sz="3600" b="1" dirty="0" smtClean="0">
                <a:latin typeface="Maiandra GD" pitchFamily="34" charset="0"/>
              </a:rPr>
              <a:t>rbo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l</a:t>
            </a:r>
            <a:r>
              <a:rPr lang="es-ES" sz="3600" b="1" dirty="0" smtClean="0">
                <a:latin typeface="Maiandra GD" pitchFamily="34" charset="0"/>
              </a:rPr>
              <a:t>, 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á</a:t>
            </a:r>
            <a:r>
              <a:rPr lang="es-ES" sz="3600" b="1" dirty="0" smtClean="0">
                <a:latin typeface="Maiandra GD" pitchFamily="34" charset="0"/>
              </a:rPr>
              <a:t>lbu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m</a:t>
            </a:r>
            <a:r>
              <a:rPr lang="es-ES" sz="3600" b="1" dirty="0" smtClean="0">
                <a:latin typeface="Maiandra GD" pitchFamily="34" charset="0"/>
              </a:rPr>
              <a:t>, c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é</a:t>
            </a:r>
            <a:r>
              <a:rPr lang="es-ES" sz="3600" b="1" dirty="0" smtClean="0">
                <a:latin typeface="Maiandra GD" pitchFamily="34" charset="0"/>
              </a:rPr>
              <a:t>sa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r</a:t>
            </a:r>
            <a:endParaRPr lang="en-US" sz="3600" b="1" dirty="0">
              <a:solidFill>
                <a:srgbClr val="FF0000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-3-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33222" indent="-514350">
              <a:buNone/>
            </a:pPr>
            <a:r>
              <a:rPr lang="es-ES" sz="3600" dirty="0" smtClean="0">
                <a:latin typeface="Maiandra GD" pitchFamily="34" charset="0"/>
              </a:rPr>
              <a:t>PALABRAS ESDRÚJULAS </a:t>
            </a:r>
          </a:p>
          <a:p>
            <a:pPr marL="633222" indent="-514350">
              <a:buNone/>
            </a:pPr>
            <a:endParaRPr lang="es-ES" sz="3600" dirty="0" smtClean="0">
              <a:latin typeface="Maiandra GD" pitchFamily="34" charset="0"/>
            </a:endParaRPr>
          </a:p>
          <a:p>
            <a:pPr marL="633222" indent="-514350"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tienen la fuerza en la antepenúltima sílaba</a:t>
            </a:r>
          </a:p>
          <a:p>
            <a:pPr marL="633222" indent="-514350"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siempre se acentúan</a:t>
            </a:r>
          </a:p>
          <a:p>
            <a:pPr marL="633222" indent="-514350">
              <a:buFontTx/>
              <a:buChar char="-"/>
            </a:pPr>
            <a:endParaRPr lang="es-ES" sz="3600" dirty="0" smtClean="0">
              <a:latin typeface="Maiandra GD" pitchFamily="34" charset="0"/>
            </a:endParaRPr>
          </a:p>
          <a:p>
            <a:pPr marL="633222" indent="-514350">
              <a:buNone/>
            </a:pPr>
            <a:r>
              <a:rPr lang="es-ES" sz="3600" b="1" dirty="0" smtClean="0">
                <a:latin typeface="Maiandra GD" pitchFamily="34" charset="0"/>
              </a:rPr>
              <a:t>Ejemplos: esdr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ú</a:t>
            </a:r>
            <a:r>
              <a:rPr lang="es-ES" sz="3600" b="1" dirty="0" smtClean="0">
                <a:latin typeface="Maiandra GD" pitchFamily="34" charset="0"/>
              </a:rPr>
              <a:t>jula, c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ó</a:t>
            </a:r>
            <a:r>
              <a:rPr lang="es-ES" sz="3600" b="1" dirty="0" smtClean="0">
                <a:latin typeface="Maiandra GD" pitchFamily="34" charset="0"/>
              </a:rPr>
              <a:t>moda</a:t>
            </a:r>
          </a:p>
          <a:p>
            <a:pPr marL="633222" indent="-514350">
              <a:buFontTx/>
              <a:buChar char="-"/>
            </a:pPr>
            <a:endParaRPr lang="en-US" sz="36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-4-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3600" dirty="0" smtClean="0">
                <a:latin typeface="Maiandra GD" pitchFamily="34" charset="0"/>
              </a:rPr>
              <a:t>PALABRAS SOBRESDRÚJULAS</a:t>
            </a:r>
          </a:p>
          <a:p>
            <a:pPr>
              <a:buNone/>
            </a:pPr>
            <a:endParaRPr lang="es-ES" sz="3600" dirty="0" smtClean="0">
              <a:latin typeface="Maiandra GD" pitchFamily="34" charset="0"/>
            </a:endParaRPr>
          </a:p>
          <a:p>
            <a:pPr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tienen más de 4 sílabas</a:t>
            </a:r>
          </a:p>
          <a:p>
            <a:pPr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siempre se acentúan</a:t>
            </a:r>
          </a:p>
          <a:p>
            <a:pPr>
              <a:buNone/>
            </a:pPr>
            <a:endParaRPr lang="es-ES" sz="3600" dirty="0" smtClean="0">
              <a:latin typeface="Maiandra GD" pitchFamily="34" charset="0"/>
            </a:endParaRPr>
          </a:p>
          <a:p>
            <a:pPr>
              <a:buNone/>
            </a:pPr>
            <a:r>
              <a:rPr lang="es-ES" sz="3600" b="1" dirty="0" smtClean="0">
                <a:latin typeface="Maiandra GD" pitchFamily="34" charset="0"/>
              </a:rPr>
              <a:t>Ejemplos: 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difícil</a:t>
            </a:r>
            <a:r>
              <a:rPr lang="es-ES" sz="3600" b="1" dirty="0" smtClean="0">
                <a:latin typeface="Maiandra GD" pitchFamily="34" charset="0"/>
              </a:rPr>
              <a:t>mente, </a:t>
            </a:r>
            <a:r>
              <a:rPr lang="es-ES" sz="3600" b="1" dirty="0" smtClean="0">
                <a:solidFill>
                  <a:srgbClr val="FF0000"/>
                </a:solidFill>
                <a:latin typeface="Maiandra GD" pitchFamily="34" charset="0"/>
              </a:rPr>
              <a:t>rápida</a:t>
            </a:r>
            <a:r>
              <a:rPr lang="es-ES" sz="3600" b="1" dirty="0" smtClean="0">
                <a:latin typeface="Maiandra GD" pitchFamily="34" charset="0"/>
              </a:rPr>
              <a:t>mente</a:t>
            </a:r>
            <a:endParaRPr lang="en-US" sz="36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0" dirty="0" smtClean="0">
                <a:latin typeface="Maiandra GD" pitchFamily="34" charset="0"/>
              </a:rPr>
              <a:t>UNIDAD 1: LECCIÓN 2:</a:t>
            </a:r>
            <a:br>
              <a:rPr lang="es-ES_tradnl" b="0" dirty="0" smtClean="0">
                <a:latin typeface="Maiandra GD" pitchFamily="34" charset="0"/>
              </a:rPr>
            </a:br>
            <a:r>
              <a:rPr lang="es-ES_tradnl" b="0" dirty="0" smtClean="0">
                <a:latin typeface="Maiandra GD" pitchFamily="34" charset="0"/>
              </a:rPr>
              <a:t>La oración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_tradnl" u="sng" dirty="0" smtClean="0">
                <a:solidFill>
                  <a:srgbClr val="3E12DE"/>
                </a:solidFill>
                <a:latin typeface="Maiandra GD" pitchFamily="34" charset="0"/>
              </a:rPr>
              <a:t>La oración:</a:t>
            </a:r>
            <a:r>
              <a:rPr lang="es-ES_tradnl" dirty="0" smtClean="0">
                <a:solidFill>
                  <a:srgbClr val="3E12DE"/>
                </a:solidFill>
                <a:latin typeface="Maiandra GD" pitchFamily="34" charset="0"/>
              </a:rPr>
              <a:t>  </a:t>
            </a:r>
            <a:r>
              <a:rPr lang="es-ES_tradnl" dirty="0" smtClean="0">
                <a:latin typeface="Maiandra GD" pitchFamily="34" charset="0"/>
              </a:rPr>
              <a:t>una unidad de comunicación: se escucha, se habla, se lee y se escribe. </a:t>
            </a:r>
            <a:endParaRPr lang="en-US" dirty="0" smtClean="0">
              <a:latin typeface="Maiandra GD" pitchFamily="34" charset="0"/>
            </a:endParaRPr>
          </a:p>
          <a:p>
            <a:r>
              <a:rPr lang="es-ES_tradnl" dirty="0" smtClean="0">
                <a:latin typeface="Maiandra GD" pitchFamily="34" charset="0"/>
                <a:hlinkClick r:id="rId2"/>
              </a:rPr>
              <a:t>http://phschool.com/atschool/sendas/jld-0002/slp_ch01_jld0002.html</a:t>
            </a:r>
            <a:endParaRPr lang="es-ES_tradnl" dirty="0" smtClean="0">
              <a:latin typeface="Maiandra GD" pitchFamily="34" charset="0"/>
            </a:endParaRPr>
          </a:p>
          <a:p>
            <a:pPr>
              <a:buNone/>
            </a:pPr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-5-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s-ES" sz="3600" dirty="0" smtClean="0">
                <a:latin typeface="Maiandra GD" pitchFamily="34" charset="0"/>
              </a:rPr>
              <a:t>LOS PRONOMBRES</a:t>
            </a:r>
          </a:p>
          <a:p>
            <a:pPr>
              <a:buNone/>
            </a:pPr>
            <a:endParaRPr lang="es-ES" sz="3600" dirty="0" smtClean="0">
              <a:latin typeface="Maiandra GD" pitchFamily="34" charset="0"/>
            </a:endParaRPr>
          </a:p>
          <a:p>
            <a:pPr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éste, ésta, ése, etc.</a:t>
            </a:r>
          </a:p>
          <a:p>
            <a:pPr>
              <a:buFontTx/>
              <a:buChar char="-"/>
            </a:pPr>
            <a:r>
              <a:rPr lang="es-ES" sz="3600" dirty="0" smtClean="0">
                <a:latin typeface="Maiandra GD" pitchFamily="34" charset="0"/>
              </a:rPr>
              <a:t>siempre se acentúan cuando los distinguimos de los adjetivos.</a:t>
            </a:r>
          </a:p>
          <a:p>
            <a:pPr>
              <a:buNone/>
            </a:pPr>
            <a:endParaRPr lang="es-ES" sz="3600" dirty="0" smtClean="0">
              <a:latin typeface="Maiandra GD" pitchFamily="34" charset="0"/>
            </a:endParaRPr>
          </a:p>
          <a:p>
            <a:pPr>
              <a:buNone/>
            </a:pPr>
            <a:r>
              <a:rPr lang="es-ES" sz="3600" b="1" dirty="0" smtClean="0">
                <a:latin typeface="Maiandra GD" pitchFamily="34" charset="0"/>
              </a:rPr>
              <a:t>Ejemplos: esta mesa, ésta que está al  		  lado</a:t>
            </a:r>
          </a:p>
          <a:p>
            <a:pPr>
              <a:buNone/>
            </a:pPr>
            <a:r>
              <a:rPr lang="es-ES" sz="3600" b="1" dirty="0" smtClean="0">
                <a:latin typeface="Maiandra GD" pitchFamily="34" charset="0"/>
              </a:rPr>
              <a:t>               este tomate, éste es el mío</a:t>
            </a:r>
            <a:endParaRPr lang="en-US" sz="3600" b="1" dirty="0" smtClean="0">
              <a:latin typeface="Maiandra G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-6-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3600" dirty="0" smtClean="0">
                <a:latin typeface="Maiandra GD" pitchFamily="34" charset="0"/>
              </a:rPr>
              <a:t>Cuál, quién, qué, cómo, dónde, cuándo, cuánto si tienen valor de:</a:t>
            </a:r>
          </a:p>
          <a:p>
            <a:pPr>
              <a:buNone/>
            </a:pPr>
            <a:endParaRPr lang="es-ES" sz="3600" dirty="0" smtClean="0">
              <a:latin typeface="Maiandra GD" pitchFamily="34" charset="0"/>
            </a:endParaRPr>
          </a:p>
          <a:p>
            <a:pPr marL="633222" indent="-514350">
              <a:buAutoNum type="alphaLcPeriod"/>
            </a:pPr>
            <a:r>
              <a:rPr lang="es-ES" sz="3600" dirty="0" smtClean="0">
                <a:latin typeface="Maiandra GD" pitchFamily="34" charset="0"/>
              </a:rPr>
              <a:t>afectivo</a:t>
            </a:r>
          </a:p>
          <a:p>
            <a:pPr marL="633222" indent="-514350">
              <a:buAutoNum type="alphaLcPeriod"/>
            </a:pPr>
            <a:r>
              <a:rPr lang="es-ES" sz="3600" dirty="0" smtClean="0">
                <a:latin typeface="Maiandra GD" pitchFamily="34" charset="0"/>
              </a:rPr>
              <a:t>¿interrogativo?</a:t>
            </a:r>
          </a:p>
          <a:p>
            <a:pPr marL="633222" indent="-514350">
              <a:buAutoNum type="alphaLcPeriod"/>
            </a:pPr>
            <a:r>
              <a:rPr lang="es-ES" sz="3600" dirty="0" smtClean="0">
                <a:latin typeface="Maiandra GD" pitchFamily="34" charset="0"/>
              </a:rPr>
              <a:t>¡admirativo!</a:t>
            </a:r>
            <a:endParaRPr lang="en-US" sz="3600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-7-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3600" dirty="0" smtClean="0">
                <a:latin typeface="Maiandra GD" pitchFamily="34" charset="0"/>
              </a:rPr>
              <a:t>Los adverbios </a:t>
            </a:r>
            <a:r>
              <a:rPr lang="es-ES" sz="3600" b="1" dirty="0" smtClean="0">
                <a:latin typeface="Maiandra GD" pitchFamily="34" charset="0"/>
              </a:rPr>
              <a:t>sólo</a:t>
            </a:r>
            <a:r>
              <a:rPr lang="es-ES" sz="3600" dirty="0" smtClean="0">
                <a:latin typeface="Maiandra GD" pitchFamily="34" charset="0"/>
              </a:rPr>
              <a:t> y </a:t>
            </a:r>
            <a:r>
              <a:rPr lang="es-ES" sz="3600" b="1" dirty="0" smtClean="0">
                <a:latin typeface="Maiandra GD" pitchFamily="34" charset="0"/>
              </a:rPr>
              <a:t>aún</a:t>
            </a:r>
            <a:r>
              <a:rPr lang="es-ES" sz="3600" dirty="0" smtClean="0">
                <a:latin typeface="Maiandra GD" pitchFamily="34" charset="0"/>
              </a:rPr>
              <a:t> cuando significan </a:t>
            </a:r>
            <a:r>
              <a:rPr lang="es-ES" sz="3600" b="1" dirty="0" smtClean="0">
                <a:latin typeface="Maiandra GD" pitchFamily="34" charset="0"/>
              </a:rPr>
              <a:t>todavía</a:t>
            </a:r>
          </a:p>
          <a:p>
            <a:pPr>
              <a:buNone/>
            </a:pPr>
            <a:endParaRPr lang="es-ES" sz="3600" b="1" dirty="0" smtClean="0">
              <a:latin typeface="Maiandra GD" pitchFamily="34" charset="0"/>
            </a:endParaRPr>
          </a:p>
          <a:p>
            <a:pPr>
              <a:buNone/>
            </a:pPr>
            <a:r>
              <a:rPr lang="es-ES" sz="3600" b="1" dirty="0" smtClean="0">
                <a:latin typeface="Maiandra GD" pitchFamily="34" charset="0"/>
              </a:rPr>
              <a:t>Ejemplos: </a:t>
            </a:r>
            <a:r>
              <a:rPr lang="es-ES" sz="3600" b="1" dirty="0" smtClean="0">
                <a:solidFill>
                  <a:srgbClr val="3E12DE"/>
                </a:solidFill>
                <a:latin typeface="Maiandra GD" pitchFamily="34" charset="0"/>
              </a:rPr>
              <a:t>Sólo</a:t>
            </a:r>
            <a:r>
              <a:rPr lang="es-ES" sz="3600" b="1" dirty="0" smtClean="0">
                <a:latin typeface="Maiandra GD" pitchFamily="34" charset="0"/>
              </a:rPr>
              <a:t> me quedan 2 clases</a:t>
            </a:r>
          </a:p>
          <a:p>
            <a:pPr>
              <a:buNone/>
            </a:pPr>
            <a:r>
              <a:rPr lang="es-ES" sz="3600" b="1" dirty="0" smtClean="0">
                <a:latin typeface="Maiandra GD" pitchFamily="34" charset="0"/>
              </a:rPr>
              <a:t>               Él se quedó </a:t>
            </a:r>
            <a:r>
              <a:rPr lang="es-ES" sz="3600" b="1" dirty="0" smtClean="0">
                <a:solidFill>
                  <a:srgbClr val="3E12DE"/>
                </a:solidFill>
                <a:latin typeface="Maiandra GD" pitchFamily="34" charset="0"/>
              </a:rPr>
              <a:t>solo</a:t>
            </a:r>
            <a:r>
              <a:rPr lang="es-ES" sz="3600" b="1" dirty="0" smtClean="0">
                <a:latin typeface="Maiandra GD" pitchFamily="34" charset="0"/>
              </a:rPr>
              <a:t> en casa.</a:t>
            </a:r>
          </a:p>
          <a:p>
            <a:pPr>
              <a:buNone/>
            </a:pPr>
            <a:r>
              <a:rPr lang="es-ES" sz="3600" b="1" dirty="0" smtClean="0">
                <a:solidFill>
                  <a:srgbClr val="3E12DE"/>
                </a:solidFill>
                <a:latin typeface="Maiandra GD" pitchFamily="34" charset="0"/>
              </a:rPr>
              <a:t>Aún</a:t>
            </a:r>
            <a:r>
              <a:rPr lang="es-ES" sz="3600" b="1" dirty="0" smtClean="0">
                <a:latin typeface="Maiandra GD" pitchFamily="34" charset="0"/>
              </a:rPr>
              <a:t> no han llegado del viaje.</a:t>
            </a:r>
          </a:p>
          <a:p>
            <a:pPr>
              <a:buNone/>
            </a:pPr>
            <a:r>
              <a:rPr lang="es-ES" sz="3600" b="1" dirty="0" smtClean="0">
                <a:latin typeface="Maiandra GD" pitchFamily="34" charset="0"/>
              </a:rPr>
              <a:t>Ni </a:t>
            </a:r>
            <a:r>
              <a:rPr lang="es-ES" sz="3600" b="1" dirty="0" smtClean="0">
                <a:solidFill>
                  <a:srgbClr val="3E12DE"/>
                </a:solidFill>
                <a:latin typeface="Maiandra GD" pitchFamily="34" charset="0"/>
              </a:rPr>
              <a:t>aun</a:t>
            </a:r>
            <a:r>
              <a:rPr lang="es-ES" sz="3600" b="1" dirty="0" smtClean="0">
                <a:latin typeface="Maiandra GD" pitchFamily="34" charset="0"/>
              </a:rPr>
              <a:t> él pudo hacerlo.</a:t>
            </a:r>
            <a:r>
              <a:rPr lang="en-US" sz="3600" b="1" dirty="0" smtClean="0">
                <a:latin typeface="Maiandra GD" pitchFamily="34" charset="0"/>
              </a:rPr>
              <a:t> </a:t>
            </a:r>
            <a:r>
              <a:rPr lang="es-ES" sz="3600" b="1" dirty="0" smtClean="0">
                <a:latin typeface="Maiandra GD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-8-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3600" dirty="0" smtClean="0">
                <a:latin typeface="Maiandra GD" pitchFamily="34" charset="0"/>
              </a:rPr>
              <a:t>Excepciones: para destruir el diptongo y formar otra sílaba.</a:t>
            </a:r>
          </a:p>
          <a:p>
            <a:pPr>
              <a:buNone/>
            </a:pPr>
            <a:endParaRPr lang="es-ES" sz="3600" dirty="0" smtClean="0">
              <a:latin typeface="Maiandra GD" pitchFamily="34" charset="0"/>
            </a:endParaRPr>
          </a:p>
          <a:p>
            <a:pPr>
              <a:buNone/>
            </a:pPr>
            <a:r>
              <a:rPr lang="es-ES" sz="3600" b="1" dirty="0" smtClean="0">
                <a:latin typeface="Maiandra GD" pitchFamily="34" charset="0"/>
              </a:rPr>
              <a:t>Ejemplos: m</a:t>
            </a:r>
            <a:r>
              <a:rPr lang="es-ES" sz="3600" b="1" dirty="0" smtClean="0">
                <a:solidFill>
                  <a:srgbClr val="3E12DE"/>
                </a:solidFill>
                <a:latin typeface="Maiandra GD" pitchFamily="34" charset="0"/>
              </a:rPr>
              <a:t>aí</a:t>
            </a:r>
            <a:r>
              <a:rPr lang="es-ES" sz="3600" b="1" dirty="0" smtClean="0">
                <a:latin typeface="Maiandra GD" pitchFamily="34" charset="0"/>
              </a:rPr>
              <a:t>z, d</a:t>
            </a:r>
            <a:r>
              <a:rPr lang="es-ES" sz="3600" b="1" dirty="0" smtClean="0">
                <a:solidFill>
                  <a:srgbClr val="3E12DE"/>
                </a:solidFill>
                <a:latin typeface="Maiandra GD" pitchFamily="34" charset="0"/>
              </a:rPr>
              <a:t>ía</a:t>
            </a:r>
            <a:r>
              <a:rPr lang="es-ES" sz="3600" b="1" dirty="0" smtClean="0">
                <a:latin typeface="Maiandra GD" pitchFamily="34" charset="0"/>
              </a:rPr>
              <a:t>, Mar</a:t>
            </a:r>
            <a:r>
              <a:rPr lang="es-ES" sz="3600" b="1" dirty="0" smtClean="0">
                <a:solidFill>
                  <a:srgbClr val="3E12DE"/>
                </a:solidFill>
                <a:latin typeface="Maiandra GD" pitchFamily="34" charset="0"/>
              </a:rPr>
              <a:t>ía</a:t>
            </a:r>
            <a:r>
              <a:rPr lang="es-ES" sz="3600" b="1" dirty="0" smtClean="0">
                <a:latin typeface="Maiandra GD" pitchFamily="34" charset="0"/>
              </a:rPr>
              <a:t>, roc</a:t>
            </a:r>
            <a:r>
              <a:rPr lang="es-ES" sz="3600" b="1" dirty="0" smtClean="0">
                <a:solidFill>
                  <a:srgbClr val="3E12DE"/>
                </a:solidFill>
                <a:latin typeface="Maiandra GD" pitchFamily="34" charset="0"/>
              </a:rPr>
              <a:t>ío</a:t>
            </a:r>
            <a:endParaRPr lang="en-US" sz="3600" b="1" dirty="0">
              <a:solidFill>
                <a:srgbClr val="3E12DE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-9-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3600" dirty="0" smtClean="0">
                <a:latin typeface="Maiandra GD" pitchFamily="34" charset="0"/>
              </a:rPr>
              <a:t>Cuando el verbo iba ya acentuado y se le añade un pronombre.</a:t>
            </a:r>
          </a:p>
          <a:p>
            <a:pPr>
              <a:buNone/>
            </a:pPr>
            <a:endParaRPr lang="es-ES" sz="3600" dirty="0" smtClean="0">
              <a:latin typeface="Maiandra GD" pitchFamily="34" charset="0"/>
            </a:endParaRPr>
          </a:p>
          <a:p>
            <a:pPr>
              <a:buNone/>
            </a:pPr>
            <a:r>
              <a:rPr lang="es-ES" sz="3600" b="1" dirty="0" smtClean="0">
                <a:latin typeface="Maiandra GD" pitchFamily="34" charset="0"/>
              </a:rPr>
              <a:t>Ejemplos: </a:t>
            </a:r>
            <a:r>
              <a:rPr lang="es-ES" sz="3600" b="1" dirty="0" err="1" smtClean="0">
                <a:latin typeface="Maiandra GD" pitchFamily="34" charset="0"/>
              </a:rPr>
              <a:t>estáte</a:t>
            </a:r>
            <a:r>
              <a:rPr lang="es-ES" sz="3600" b="1" dirty="0" smtClean="0">
                <a:latin typeface="Maiandra GD" pitchFamily="34" charset="0"/>
              </a:rPr>
              <a:t>, </a:t>
            </a:r>
            <a:r>
              <a:rPr lang="es-ES" sz="3600" b="1" dirty="0" err="1" smtClean="0">
                <a:latin typeface="Maiandra GD" pitchFamily="34" charset="0"/>
              </a:rPr>
              <a:t>cayóse</a:t>
            </a:r>
            <a:r>
              <a:rPr lang="es-ES" sz="3600" b="1" dirty="0" smtClean="0">
                <a:latin typeface="Maiandra GD" pitchFamily="34" charset="0"/>
              </a:rPr>
              <a:t>, métete</a:t>
            </a:r>
            <a:endParaRPr lang="en-US" sz="3600" b="1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LA TILDE -10-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3400" dirty="0" smtClean="0">
                <a:latin typeface="Maiandra GD" pitchFamily="34" charset="0"/>
              </a:rPr>
              <a:t>Los monosílabos (fui, vio, dio, di) no se acentúan, con excepción de cuando pueden ser confundidos con otra palabra.</a:t>
            </a:r>
          </a:p>
          <a:p>
            <a:pPr>
              <a:buNone/>
            </a:pPr>
            <a:endParaRPr lang="en-US" sz="3600" dirty="0">
              <a:latin typeface="Maiandra GD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4191000"/>
          <a:ext cx="792480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/>
                <a:gridCol w="3962400"/>
              </a:tblGrid>
              <a:tr h="370840"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Sí (afirmativo)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si (condicional)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dé (verbo</a:t>
                      </a:r>
                      <a:r>
                        <a:rPr lang="es-ES" sz="2000" b="1" i="0" baseline="0" dirty="0" smtClean="0">
                          <a:latin typeface="Maiandra GD" pitchFamily="34" charset="0"/>
                        </a:rPr>
                        <a:t> dar)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de (preposición)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sé (verbo</a:t>
                      </a:r>
                      <a:r>
                        <a:rPr lang="es-ES" sz="2000" b="1" i="0" baseline="0" dirty="0" smtClean="0">
                          <a:latin typeface="Maiandra GD" pitchFamily="34" charset="0"/>
                        </a:rPr>
                        <a:t> saber)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se (reflexivo)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Él</a:t>
                      </a:r>
                      <a:r>
                        <a:rPr lang="es-ES" sz="2000" b="1" i="0" baseline="0" dirty="0" smtClean="0">
                          <a:latin typeface="Maiandra GD" pitchFamily="34" charset="0"/>
                        </a:rPr>
                        <a:t>  (pronombre personal)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el (artículo)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Tú</a:t>
                      </a:r>
                      <a:r>
                        <a:rPr lang="es-ES" sz="2000" b="1" i="0" baseline="0" dirty="0" smtClean="0">
                          <a:latin typeface="Maiandra GD" pitchFamily="34" charset="0"/>
                        </a:rPr>
                        <a:t> (pronombre personal)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tu (posesivo)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té (planta, bebida)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000" b="1" i="0" dirty="0" smtClean="0">
                          <a:latin typeface="Maiandra GD" pitchFamily="34" charset="0"/>
                        </a:rPr>
                        <a:t>te (reflexivo)</a:t>
                      </a:r>
                      <a:endParaRPr lang="en-US" sz="2000" b="1" i="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Maiandra GD" pitchFamily="34" charset="0"/>
              </a:rPr>
              <a:t>La tilde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http://www.youtube.com/watch?v=nubFG9v5gys&amp;feature=related</a:t>
            </a:r>
            <a:endParaRPr lang="en-US" dirty="0" smtClean="0"/>
          </a:p>
          <a:p>
            <a:endParaRPr lang="es-ES" dirty="0" smtClean="0"/>
          </a:p>
          <a:p>
            <a:pPr>
              <a:buNone/>
            </a:pPr>
            <a:r>
              <a:rPr lang="es-ES" dirty="0" smtClean="0">
                <a:latin typeface="Maiandra GD" pitchFamily="34" charset="0"/>
              </a:rPr>
              <a:t>(normas de acentuación)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Maiandra GD" pitchFamily="34" charset="0"/>
              </a:rPr>
              <a:t>Capítulo 4: Poesía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la deuda </a:t>
            </a:r>
            <a:r>
              <a:rPr lang="es-ES" dirty="0" smtClean="0">
                <a:latin typeface="Maiandra GD" pitchFamily="34" charset="0"/>
              </a:rPr>
              <a:t>– dinero que se debe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puñado </a:t>
            </a:r>
            <a:r>
              <a:rPr lang="es-ES" dirty="0" smtClean="0">
                <a:latin typeface="Maiandra GD" pitchFamily="34" charset="0"/>
              </a:rPr>
              <a:t>– una cantidad pequeña, la porción que cabe en la mano, el puño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anglosajón</a:t>
            </a:r>
            <a:r>
              <a:rPr lang="es-ES" dirty="0" smtClean="0">
                <a:latin typeface="Maiandra GD" pitchFamily="34" charset="0"/>
              </a:rPr>
              <a:t> – de habla inglesa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feriado</a:t>
            </a:r>
            <a:r>
              <a:rPr lang="es-ES" dirty="0" smtClean="0">
                <a:latin typeface="Maiandra GD" pitchFamily="34" charset="0"/>
              </a:rPr>
              <a:t> – dícese del día en que están suspendidos o cerrados los negocios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estallar</a:t>
            </a:r>
            <a:r>
              <a:rPr lang="es-ES" dirty="0" smtClean="0">
                <a:latin typeface="Maiandra GD" pitchFamily="34" charset="0"/>
              </a:rPr>
              <a:t> – ocurrir violentamente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soler (o-</a:t>
            </a:r>
            <a:r>
              <a:rPr lang="es-ES" b="1" dirty="0" err="1" smtClean="0">
                <a:solidFill>
                  <a:srgbClr val="3E12DE"/>
                </a:solidFill>
                <a:latin typeface="Maiandra GD" pitchFamily="34" charset="0"/>
              </a:rPr>
              <a:t>ue</a:t>
            </a: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)</a:t>
            </a:r>
            <a:r>
              <a:rPr lang="es-ES" dirty="0" smtClean="0">
                <a:latin typeface="Maiandra GD" pitchFamily="34" charset="0"/>
              </a:rPr>
              <a:t> – acostumbrar, hacer ordinariamente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Maiandra GD" pitchFamily="34" charset="0"/>
              </a:rPr>
              <a:t>Cáp</a:t>
            </a:r>
            <a:r>
              <a:rPr lang="es-ES" dirty="0" smtClean="0">
                <a:latin typeface="Maiandra GD" pitchFamily="34" charset="0"/>
              </a:rPr>
              <a:t>. 4: Fiestas hispanas </a:t>
            </a:r>
            <a:endParaRPr lang="en-US" dirty="0">
              <a:latin typeface="Maiandra GD" pitchFamily="34" charset="0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04800" y="1676400"/>
          <a:ext cx="8382000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566"/>
                <a:gridCol w="4555434"/>
              </a:tblGrid>
              <a:tr h="585154">
                <a:tc>
                  <a:txBody>
                    <a:bodyPr/>
                    <a:lstStyle/>
                    <a:p>
                      <a:r>
                        <a:rPr lang="es-ES" sz="3600" b="1" baseline="0" dirty="0" smtClean="0">
                          <a:solidFill>
                            <a:srgbClr val="3E12DE"/>
                          </a:solidFill>
                          <a:latin typeface="Maiandra GD" pitchFamily="34" charset="0"/>
                        </a:rPr>
                        <a:t>Fiesta</a:t>
                      </a:r>
                      <a:endParaRPr lang="es-ES" sz="3600" b="1" dirty="0" smtClean="0">
                        <a:solidFill>
                          <a:srgbClr val="3E12DE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3600" b="1" dirty="0" smtClean="0">
                          <a:solidFill>
                            <a:srgbClr val="3E12DE"/>
                          </a:solidFill>
                          <a:latin typeface="Maiandra GD" pitchFamily="34" charset="0"/>
                        </a:rPr>
                        <a:t>Descripción</a:t>
                      </a:r>
                      <a:endParaRPr lang="en-US" sz="3600" b="1" dirty="0">
                        <a:solidFill>
                          <a:srgbClr val="3E12DE"/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4063046">
                <a:tc>
                  <a:txBody>
                    <a:bodyPr/>
                    <a:lstStyle/>
                    <a:p>
                      <a:r>
                        <a:rPr lang="es-ES" sz="2000" b="1" dirty="0" smtClean="0">
                          <a:latin typeface="Maiandra GD" pitchFamily="34" charset="0"/>
                        </a:rPr>
                        <a:t>El</a:t>
                      </a:r>
                      <a:r>
                        <a:rPr lang="es-ES" sz="2000" b="1" baseline="0" dirty="0" smtClean="0">
                          <a:latin typeface="Maiandra GD" pitchFamily="34" charset="0"/>
                        </a:rPr>
                        <a:t> 16 de septiembre</a:t>
                      </a:r>
                    </a:p>
                    <a:p>
                      <a:endParaRPr lang="es-ES" sz="2000" b="1" baseline="0" dirty="0" smtClean="0">
                        <a:latin typeface="Maiandra GD" pitchFamily="34" charset="0"/>
                      </a:endParaRPr>
                    </a:p>
                    <a:p>
                      <a:endParaRPr lang="es-ES" sz="2000" b="1" baseline="0" dirty="0" smtClean="0">
                        <a:latin typeface="Maiandra GD" pitchFamily="34" charset="0"/>
                      </a:endParaRPr>
                    </a:p>
                    <a:p>
                      <a:r>
                        <a:rPr lang="es-ES" sz="2000" b="1" baseline="0" dirty="0" smtClean="0">
                          <a:latin typeface="Maiandra GD" pitchFamily="34" charset="0"/>
                        </a:rPr>
                        <a:t>El Cinco de Mayo</a:t>
                      </a:r>
                    </a:p>
                    <a:p>
                      <a:endParaRPr lang="es-ES" sz="2000" b="1" baseline="0" dirty="0" smtClean="0">
                        <a:latin typeface="Maiandra GD" pitchFamily="34" charset="0"/>
                      </a:endParaRPr>
                    </a:p>
                    <a:p>
                      <a:endParaRPr lang="es-ES" sz="2000" b="1" baseline="0" dirty="0" smtClean="0">
                        <a:latin typeface="Maiandra GD" pitchFamily="34" charset="0"/>
                      </a:endParaRPr>
                    </a:p>
                    <a:p>
                      <a:r>
                        <a:rPr lang="es-ES" sz="2000" b="1" baseline="0" dirty="0" smtClean="0">
                          <a:latin typeface="Maiandra GD" pitchFamily="34" charset="0"/>
                        </a:rPr>
                        <a:t>El Día de San Juan Bautista</a:t>
                      </a:r>
                    </a:p>
                    <a:p>
                      <a:endParaRPr lang="es-ES" sz="2000" b="1" baseline="0" dirty="0" smtClean="0">
                        <a:latin typeface="Maiandra GD" pitchFamily="34" charset="0"/>
                      </a:endParaRPr>
                    </a:p>
                    <a:p>
                      <a:endParaRPr lang="es-ES" sz="2000" b="1" baseline="0" dirty="0" smtClean="0">
                        <a:latin typeface="Maiandra GD" pitchFamily="34" charset="0"/>
                      </a:endParaRPr>
                    </a:p>
                    <a:p>
                      <a:r>
                        <a:rPr lang="es-ES" sz="2000" b="1" baseline="0" dirty="0" smtClean="0">
                          <a:latin typeface="Maiandra GD" pitchFamily="34" charset="0"/>
                        </a:rPr>
                        <a:t>El Día de la Raza</a:t>
                      </a:r>
                      <a:endParaRPr lang="es-ES" sz="2000" b="1" dirty="0" smtClean="0">
                        <a:latin typeface="Maiandra GD" pitchFamily="34" charset="0"/>
                      </a:endParaRPr>
                    </a:p>
                    <a:p>
                      <a:endParaRPr lang="en-US" sz="2000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b="1" dirty="0" smtClean="0">
                          <a:latin typeface="Maiandra GD" pitchFamily="34" charset="0"/>
                        </a:rPr>
                        <a:t>La independencia</a:t>
                      </a:r>
                      <a:r>
                        <a:rPr lang="es-ES" b="1" baseline="0" dirty="0" smtClean="0">
                          <a:latin typeface="Maiandra GD" pitchFamily="34" charset="0"/>
                        </a:rPr>
                        <a:t> de México. Grito de dolores.</a:t>
                      </a:r>
                    </a:p>
                    <a:p>
                      <a:r>
                        <a:rPr lang="es-ES" b="1" baseline="0" dirty="0" smtClean="0">
                          <a:latin typeface="Maiandra GD" pitchFamily="34" charset="0"/>
                        </a:rPr>
                        <a:t>______________________________________</a:t>
                      </a:r>
                    </a:p>
                    <a:p>
                      <a:r>
                        <a:rPr lang="es-ES" b="1" baseline="0" dirty="0" smtClean="0">
                          <a:latin typeface="Maiandra GD" pitchFamily="34" charset="0"/>
                        </a:rPr>
                        <a:t>Se celebra la victoria contra los franceses en Puebla, México.</a:t>
                      </a:r>
                    </a:p>
                    <a:p>
                      <a:r>
                        <a:rPr lang="es-ES" b="1" baseline="0" dirty="0" smtClean="0">
                          <a:latin typeface="Maiandra GD" pitchFamily="34" charset="0"/>
                        </a:rPr>
                        <a:t>______________________________________</a:t>
                      </a:r>
                    </a:p>
                    <a:p>
                      <a:r>
                        <a:rPr lang="es-ES" b="1" baseline="0" dirty="0" smtClean="0">
                          <a:latin typeface="Maiandra GD" pitchFamily="34" charset="0"/>
                        </a:rPr>
                        <a:t>Se celebra el día de San Juan quien es el patrón de la capital de Puerto Rico. La gente se va a celebrar en la playa.</a:t>
                      </a:r>
                    </a:p>
                    <a:p>
                      <a:r>
                        <a:rPr lang="es-ES" b="1" baseline="0" dirty="0" smtClean="0">
                          <a:latin typeface="Maiandra GD" pitchFamily="34" charset="0"/>
                        </a:rPr>
                        <a:t>______________________________________En 12 de octubre todos los hispanos celebran la llegada de Cristóbal Colón a las Américas.</a:t>
                      </a:r>
                    </a:p>
                    <a:p>
                      <a:r>
                        <a:rPr lang="es-ES" b="1" baseline="0" dirty="0" smtClean="0">
                          <a:latin typeface="Maiandra GD" pitchFamily="34" charset="0"/>
                        </a:rPr>
                        <a:t>______________________________________</a:t>
                      </a:r>
                    </a:p>
                    <a:p>
                      <a:endParaRPr lang="es-ES" b="1" baseline="0" dirty="0" smtClean="0"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Maiandra GD" pitchFamily="34" charset="0"/>
              </a:rPr>
              <a:t>Cáp</a:t>
            </a:r>
            <a:r>
              <a:rPr lang="es-ES" dirty="0" smtClean="0">
                <a:latin typeface="Maiandra GD" pitchFamily="34" charset="0"/>
              </a:rPr>
              <a:t>. 4: Géneros literarios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La lírica </a:t>
            </a:r>
            <a:r>
              <a:rPr lang="es-ES" dirty="0" smtClean="0">
                <a:latin typeface="Maiandra GD" pitchFamily="34" charset="0"/>
              </a:rPr>
              <a:t>– obra de sentimientos en verso o prosa. (</a:t>
            </a:r>
            <a:r>
              <a:rPr lang="es-ES" dirty="0" smtClean="0">
                <a:solidFill>
                  <a:srgbClr val="00B0F0"/>
                </a:solidFill>
                <a:latin typeface="Maiandra GD" pitchFamily="34" charset="0"/>
              </a:rPr>
              <a:t>“No sé por qué piensas tú” de Nicolás Guillén</a:t>
            </a:r>
            <a:r>
              <a:rPr lang="es-ES" dirty="0" smtClean="0">
                <a:latin typeface="Maiandra GD" pitchFamily="34" charset="0"/>
              </a:rPr>
              <a:t>)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La narrativa </a:t>
            </a:r>
            <a:r>
              <a:rPr lang="es-ES" dirty="0" smtClean="0">
                <a:latin typeface="Maiandra GD" pitchFamily="34" charset="0"/>
              </a:rPr>
              <a:t>– hechos relatados con descripciones y diálogos o conversaciones. En verso o prosa. (</a:t>
            </a:r>
            <a:r>
              <a:rPr lang="es-ES" dirty="0" smtClean="0">
                <a:solidFill>
                  <a:srgbClr val="00B0F0"/>
                </a:solidFill>
                <a:latin typeface="Maiandra GD" pitchFamily="34" charset="0"/>
              </a:rPr>
              <a:t>“Una moneda de oro” de Francisco </a:t>
            </a:r>
            <a:r>
              <a:rPr lang="es-ES" dirty="0" err="1" smtClean="0">
                <a:solidFill>
                  <a:srgbClr val="00B0F0"/>
                </a:solidFill>
                <a:latin typeface="Maiandra GD" pitchFamily="34" charset="0"/>
              </a:rPr>
              <a:t>Monterde</a:t>
            </a:r>
            <a:r>
              <a:rPr lang="es-ES" dirty="0" smtClean="0">
                <a:latin typeface="Maiandra GD" pitchFamily="34" charset="0"/>
              </a:rPr>
              <a:t>)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El teatro </a:t>
            </a:r>
            <a:r>
              <a:rPr lang="es-ES" dirty="0" smtClean="0">
                <a:latin typeface="Maiandra GD" pitchFamily="34" charset="0"/>
              </a:rPr>
              <a:t>– obra teatral en diálogo. (</a:t>
            </a:r>
            <a:r>
              <a:rPr lang="es-ES" dirty="0" smtClean="0">
                <a:solidFill>
                  <a:srgbClr val="00B0F0"/>
                </a:solidFill>
                <a:latin typeface="Maiandra GD" pitchFamily="34" charset="0"/>
              </a:rPr>
              <a:t>“Don Juan Tenorio”</a:t>
            </a:r>
            <a:r>
              <a:rPr lang="es-ES" dirty="0" smtClean="0">
                <a:latin typeface="Maiandra GD" pitchFamily="34" charset="0"/>
              </a:rPr>
              <a:t>)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La poesía </a:t>
            </a:r>
            <a:r>
              <a:rPr lang="es-ES" dirty="0" smtClean="0">
                <a:latin typeface="Maiandra GD" pitchFamily="34" charset="0"/>
              </a:rPr>
              <a:t>– la expresión de la belleza por medio del lenguaje artístico. Tiene ritmo y mucha musicalidad.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>
                <a:latin typeface="Maiandra GD" pitchFamily="34" charset="0"/>
              </a:rPr>
              <a:t>UNIDAD 1: LECCI</a:t>
            </a:r>
            <a:r>
              <a:rPr lang="es-ES_tradnl" b="0" dirty="0" smtClean="0">
                <a:latin typeface="Maiandra GD" pitchFamily="34" charset="0"/>
              </a:rPr>
              <a:t>ÓN 3: </a:t>
            </a:r>
            <a:br>
              <a:rPr lang="es-ES_tradnl" b="0" dirty="0" smtClean="0">
                <a:latin typeface="Maiandra GD" pitchFamily="34" charset="0"/>
              </a:rPr>
            </a:br>
            <a:r>
              <a:rPr lang="es-ES_tradnl" b="0" dirty="0" smtClean="0">
                <a:latin typeface="Maiandra GD" pitchFamily="34" charset="0"/>
              </a:rPr>
              <a:t>LOS NOVIOS Y GUANINA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PALABRA NUEVA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33400" y="1828800"/>
            <a:ext cx="3275012" cy="3941763"/>
          </a:xfrm>
        </p:spPr>
        <p:txBody>
          <a:bodyPr/>
          <a:lstStyle/>
          <a:p>
            <a:endParaRPr lang="es-ES_tradnl" dirty="0" smtClean="0">
              <a:latin typeface="Maiandra GD" pitchFamily="34" charset="0"/>
            </a:endParaRPr>
          </a:p>
          <a:p>
            <a:pPr>
              <a:buNone/>
            </a:pPr>
            <a:endParaRPr lang="es-ES_tradnl" dirty="0" smtClean="0">
              <a:latin typeface="Maiandra GD" pitchFamily="34" charset="0"/>
            </a:endParaRPr>
          </a:p>
          <a:p>
            <a:r>
              <a:rPr lang="es-ES_tradnl" dirty="0" smtClean="0">
                <a:latin typeface="Maiandra GD" pitchFamily="34" charset="0"/>
              </a:rPr>
              <a:t>ÍMPETU</a:t>
            </a:r>
          </a:p>
          <a:p>
            <a:r>
              <a:rPr lang="es-ES_tradnl" dirty="0" smtClean="0">
                <a:latin typeface="Maiandra GD" pitchFamily="34" charset="0"/>
              </a:rPr>
              <a:t>EL/LA HIDALGO</a:t>
            </a:r>
          </a:p>
          <a:p>
            <a:r>
              <a:rPr lang="es-ES_tradnl" dirty="0" smtClean="0">
                <a:latin typeface="Maiandra GD" pitchFamily="34" charset="0"/>
              </a:rPr>
              <a:t>INSTAR</a:t>
            </a:r>
          </a:p>
          <a:p>
            <a:r>
              <a:rPr lang="es-ES_tradnl" dirty="0" smtClean="0">
                <a:latin typeface="Maiandra GD" pitchFamily="34" charset="0"/>
              </a:rPr>
              <a:t>SUBLEVARSE</a:t>
            </a:r>
          </a:p>
          <a:p>
            <a:r>
              <a:rPr lang="es-ES_tradnl" dirty="0" smtClean="0">
                <a:latin typeface="Maiandra GD" pitchFamily="34" charset="0"/>
              </a:rPr>
              <a:t>GALLARDO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mtClean="0"/>
              <a:t>SIGNIFICADO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14800" y="1828800"/>
            <a:ext cx="4651376" cy="3941763"/>
          </a:xfrm>
        </p:spPr>
        <p:txBody>
          <a:bodyPr/>
          <a:lstStyle/>
          <a:p>
            <a:endParaRPr lang="es-ES_tradnl" dirty="0" smtClean="0">
              <a:latin typeface="Maiandra GD" pitchFamily="34" charset="0"/>
            </a:endParaRPr>
          </a:p>
          <a:p>
            <a:pPr>
              <a:buNone/>
            </a:pPr>
            <a:endParaRPr lang="es-ES_tradnl" dirty="0" smtClean="0">
              <a:latin typeface="Maiandra GD" pitchFamily="34" charset="0"/>
            </a:endParaRPr>
          </a:p>
          <a:p>
            <a:r>
              <a:rPr lang="es-ES_tradnl" dirty="0" smtClean="0">
                <a:latin typeface="Maiandra GD" pitchFamily="34" charset="0"/>
              </a:rPr>
              <a:t>MOVIMIENTO ACELERADO Y VIOLENTO</a:t>
            </a:r>
          </a:p>
          <a:p>
            <a:r>
              <a:rPr lang="es-ES_tradnl" dirty="0" smtClean="0">
                <a:latin typeface="Maiandra GD" pitchFamily="34" charset="0"/>
              </a:rPr>
              <a:t>PERSONA NOBLE</a:t>
            </a:r>
          </a:p>
          <a:p>
            <a:r>
              <a:rPr lang="es-ES_tradnl" dirty="0" smtClean="0">
                <a:latin typeface="Maiandra GD" pitchFamily="34" charset="0"/>
              </a:rPr>
              <a:t>INSISTIR</a:t>
            </a:r>
          </a:p>
          <a:p>
            <a:r>
              <a:rPr lang="es-ES_tradnl" dirty="0" smtClean="0">
                <a:latin typeface="Maiandra GD" pitchFamily="34" charset="0"/>
              </a:rPr>
              <a:t>REBELARSE</a:t>
            </a:r>
          </a:p>
          <a:p>
            <a:r>
              <a:rPr lang="es-ES_tradnl" dirty="0" smtClean="0">
                <a:latin typeface="Maiandra GD" pitchFamily="34" charset="0"/>
              </a:rPr>
              <a:t>VALIENTE</a:t>
            </a:r>
          </a:p>
          <a:p>
            <a:endParaRPr lang="es-ES_tradnl" dirty="0" smtClean="0">
              <a:latin typeface="Maiandra GD" pitchFamily="34" charset="0"/>
            </a:endParaRPr>
          </a:p>
          <a:p>
            <a:endParaRPr lang="es-ES_tradnl" dirty="0" smtClean="0">
              <a:latin typeface="Maiandra G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Maiandra GD" pitchFamily="34" charset="0"/>
              </a:rPr>
              <a:t>Cáp</a:t>
            </a:r>
            <a:r>
              <a:rPr lang="es-ES" dirty="0" smtClean="0">
                <a:latin typeface="Maiandra GD" pitchFamily="34" charset="0"/>
              </a:rPr>
              <a:t>. 4: Poesía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Font typeface="Wingdings 2"/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Verso</a:t>
            </a:r>
            <a:r>
              <a:rPr lang="es-ES" dirty="0" smtClean="0">
                <a:latin typeface="Maiandra GD" pitchFamily="34" charset="0"/>
              </a:rPr>
              <a:t> – la línea de una estrofa.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Estrofa </a:t>
            </a:r>
            <a:r>
              <a:rPr lang="es-ES" dirty="0" smtClean="0">
                <a:latin typeface="Maiandra GD" pitchFamily="34" charset="0"/>
              </a:rPr>
              <a:t>– el conjunto de versos.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Medida </a:t>
            </a:r>
            <a:r>
              <a:rPr lang="es-ES" dirty="0" smtClean="0">
                <a:latin typeface="Maiandra GD" pitchFamily="34" charset="0"/>
              </a:rPr>
              <a:t>– el número fijo de sílabas en un verso.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Ritmo</a:t>
            </a:r>
            <a:r>
              <a:rPr lang="es-ES" dirty="0" smtClean="0">
                <a:latin typeface="Maiandra GD" pitchFamily="34" charset="0"/>
              </a:rPr>
              <a:t> – la musicalidad que se le da a la poesía.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Rima</a:t>
            </a:r>
            <a:r>
              <a:rPr lang="es-ES" dirty="0" smtClean="0">
                <a:latin typeface="Maiandra GD" pitchFamily="34" charset="0"/>
              </a:rPr>
              <a:t> – el sentido que tiene la poesía al final de cada verso.</a:t>
            </a: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Maiandra GD" pitchFamily="34" charset="0"/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>
                <a:latin typeface="Maiandra GD" pitchFamily="34" charset="0"/>
              </a:rPr>
              <a:t>Cáp</a:t>
            </a:r>
            <a:r>
              <a:rPr lang="es-ES" dirty="0" smtClean="0">
                <a:latin typeface="Maiandra GD" pitchFamily="34" charset="0"/>
              </a:rPr>
              <a:t>. 4: </a:t>
            </a:r>
            <a:r>
              <a:rPr lang="es-ES" smtClean="0">
                <a:latin typeface="Maiandra GD" pitchFamily="34" charset="0"/>
              </a:rPr>
              <a:t>Verbos regulares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774825"/>
          <a:ext cx="8229600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aiandra GD" pitchFamily="34" charset="0"/>
                        </a:rPr>
                        <a:t>Morfema</a:t>
                      </a:r>
                      <a:r>
                        <a:rPr lang="es-E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aiandra GD" pitchFamily="34" charset="0"/>
                        </a:rPr>
                        <a:t> lexical, raíz</a:t>
                      </a:r>
                    </a:p>
                    <a:p>
                      <a:pPr algn="ctr"/>
                      <a:r>
                        <a:rPr lang="es-ES" sz="2800" baseline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aiandra GD" pitchFamily="34" charset="0"/>
                        </a:rPr>
                        <a:t>(fijo)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aiandra GD" pitchFamily="34" charset="0"/>
                        </a:rPr>
                        <a:t>Morfema</a:t>
                      </a:r>
                      <a:r>
                        <a:rPr lang="es-ES" sz="2800" baseline="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aiandra GD" pitchFamily="34" charset="0"/>
                        </a:rPr>
                        <a:t> gramatical</a:t>
                      </a:r>
                    </a:p>
                    <a:p>
                      <a:pPr algn="ctr"/>
                      <a:r>
                        <a:rPr lang="es-ES" sz="2800" dirty="0" smtClean="0">
                          <a:solidFill>
                            <a:schemeClr val="bg2">
                              <a:lumMod val="10000"/>
                            </a:schemeClr>
                          </a:solidFill>
                          <a:latin typeface="Maiandra GD" pitchFamily="34" charset="0"/>
                        </a:rPr>
                        <a:t>(variable)</a:t>
                      </a:r>
                      <a:endParaRPr lang="en-US" sz="2800" dirty="0">
                        <a:solidFill>
                          <a:schemeClr val="bg2">
                            <a:lumMod val="10000"/>
                          </a:schemeClr>
                        </a:solidFill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err="1" smtClean="0">
                          <a:latin typeface="Maiandra GD" pitchFamily="34" charset="0"/>
                        </a:rPr>
                        <a:t>cant</a:t>
                      </a:r>
                      <a:r>
                        <a:rPr lang="es-ES" sz="2800" dirty="0" smtClean="0">
                          <a:latin typeface="Maiandra GD" pitchFamily="34" charset="0"/>
                        </a:rPr>
                        <a:t>-</a:t>
                      </a:r>
                    </a:p>
                    <a:p>
                      <a:endParaRPr lang="en-US" sz="28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latin typeface="Maiandra GD" pitchFamily="34" charset="0"/>
                        </a:rPr>
                        <a:t>-a</a:t>
                      </a:r>
                      <a:endParaRPr lang="en-US" sz="28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err="1" smtClean="0">
                          <a:latin typeface="Maiandra GD" pitchFamily="34" charset="0"/>
                        </a:rPr>
                        <a:t>estudi</a:t>
                      </a:r>
                      <a:r>
                        <a:rPr lang="es-ES" sz="2800" dirty="0" smtClean="0">
                          <a:latin typeface="Maiandra GD" pitchFamily="34" charset="0"/>
                        </a:rPr>
                        <a:t>- </a:t>
                      </a:r>
                    </a:p>
                    <a:p>
                      <a:endParaRPr lang="en-US" sz="28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latin typeface="Maiandra GD" pitchFamily="34" charset="0"/>
                        </a:rPr>
                        <a:t>-o</a:t>
                      </a:r>
                    </a:p>
                    <a:p>
                      <a:endParaRPr lang="en-US" sz="28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err="1" smtClean="0">
                          <a:latin typeface="Maiandra GD" pitchFamily="34" charset="0"/>
                        </a:rPr>
                        <a:t>mir</a:t>
                      </a:r>
                      <a:r>
                        <a:rPr lang="es-ES" sz="2800" dirty="0" smtClean="0">
                          <a:latin typeface="Maiandra GD" pitchFamily="34" charset="0"/>
                        </a:rPr>
                        <a:t>-</a:t>
                      </a:r>
                    </a:p>
                    <a:p>
                      <a:endParaRPr lang="en-US" sz="28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latin typeface="Maiandra GD" pitchFamily="34" charset="0"/>
                        </a:rPr>
                        <a:t>-</a:t>
                      </a:r>
                      <a:r>
                        <a:rPr lang="es-ES" sz="2800" dirty="0" err="1" smtClean="0">
                          <a:latin typeface="Maiandra GD" pitchFamily="34" charset="0"/>
                        </a:rPr>
                        <a:t>an</a:t>
                      </a:r>
                      <a:endParaRPr lang="es-ES" sz="2800" dirty="0" smtClean="0">
                        <a:latin typeface="Maiandra GD" pitchFamily="34" charset="0"/>
                      </a:endParaRPr>
                    </a:p>
                    <a:p>
                      <a:endParaRPr lang="en-US" sz="28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2800" dirty="0" err="1" smtClean="0">
                          <a:latin typeface="Maiandra GD" pitchFamily="34" charset="0"/>
                        </a:rPr>
                        <a:t>habl</a:t>
                      </a:r>
                      <a:r>
                        <a:rPr lang="es-ES" sz="2800" dirty="0" smtClean="0">
                          <a:latin typeface="Maiandra GD" pitchFamily="34" charset="0"/>
                        </a:rPr>
                        <a:t>-</a:t>
                      </a:r>
                      <a:endParaRPr lang="en-US" sz="2800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800" dirty="0" smtClean="0">
                          <a:latin typeface="Maiandra GD" pitchFamily="34" charset="0"/>
                        </a:rPr>
                        <a:t>-amos</a:t>
                      </a:r>
                      <a:endParaRPr lang="en-US" sz="2800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Prueba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Dictado</a:t>
            </a:r>
            <a:r>
              <a:rPr lang="en-US" dirty="0" smtClean="0">
                <a:latin typeface="Maiandra GD" pitchFamily="34" charset="0"/>
              </a:rPr>
              <a:t> 1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z="4000" smtClean="0">
                <a:latin typeface="Maiandra GD" pitchFamily="34" charset="0"/>
              </a:rPr>
              <a:t> 		Sin </a:t>
            </a:r>
            <a:r>
              <a:rPr lang="es-ES" sz="4000" dirty="0" smtClean="0">
                <a:latin typeface="Maiandra GD" pitchFamily="34" charset="0"/>
              </a:rPr>
              <a:t>embargo, </a:t>
            </a:r>
            <a:r>
              <a:rPr lang="es-ES" sz="4000" b="1" dirty="0" smtClean="0">
                <a:solidFill>
                  <a:srgbClr val="FF0000"/>
                </a:solidFill>
                <a:latin typeface="Maiandra GD" pitchFamily="34" charset="0"/>
              </a:rPr>
              <a:t>ningún</a:t>
            </a:r>
            <a:r>
              <a:rPr lang="es-ES" sz="4000" dirty="0" smtClean="0">
                <a:latin typeface="Maiandra GD" pitchFamily="34" charset="0"/>
              </a:rPr>
              <a:t> otro lugar </a:t>
            </a:r>
            <a:r>
              <a:rPr lang="es-ES" sz="4000" b="1" dirty="0" smtClean="0">
                <a:solidFill>
                  <a:srgbClr val="FF0000"/>
                </a:solidFill>
                <a:latin typeface="Maiandra GD" pitchFamily="34" charset="0"/>
              </a:rPr>
              <a:t>revelaba</a:t>
            </a:r>
            <a:r>
              <a:rPr lang="es-ES" sz="4000" dirty="0" smtClean="0">
                <a:latin typeface="Maiandra GD" pitchFamily="34" charset="0"/>
              </a:rPr>
              <a:t> la </a:t>
            </a:r>
            <a:r>
              <a:rPr lang="es-ES" sz="4000" b="1" dirty="0" smtClean="0">
                <a:solidFill>
                  <a:srgbClr val="FF0000"/>
                </a:solidFill>
                <a:latin typeface="Maiandra GD" pitchFamily="34" charset="0"/>
              </a:rPr>
              <a:t>solemnidad</a:t>
            </a:r>
            <a:r>
              <a:rPr lang="es-ES" sz="4000" dirty="0" smtClean="0">
                <a:latin typeface="Maiandra GD" pitchFamily="34" charset="0"/>
              </a:rPr>
              <a:t> meticulosa de la biblioteca, que fue el santuario del doctor Urbino antes que se lo llevara la </a:t>
            </a:r>
            <a:r>
              <a:rPr lang="es-ES" sz="4000" b="1" dirty="0" smtClean="0">
                <a:solidFill>
                  <a:srgbClr val="FF0000"/>
                </a:solidFill>
                <a:latin typeface="Maiandra GD" pitchFamily="34" charset="0"/>
              </a:rPr>
              <a:t>vejez</a:t>
            </a:r>
            <a:r>
              <a:rPr lang="es-ES" sz="4000" dirty="0" smtClean="0">
                <a:latin typeface="Maiandra GD" pitchFamily="34" charset="0"/>
              </a:rPr>
              <a:t>.</a:t>
            </a:r>
          </a:p>
          <a:p>
            <a:pPr>
              <a:buNone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Maiandra GD" pitchFamily="34" charset="0"/>
              </a:rPr>
              <a:t>Prueba</a:t>
            </a:r>
            <a:r>
              <a:rPr lang="en-US" dirty="0" smtClean="0">
                <a:latin typeface="Maiandra GD" pitchFamily="34" charset="0"/>
              </a:rPr>
              <a:t> – </a:t>
            </a:r>
            <a:r>
              <a:rPr lang="en-US" dirty="0" err="1" smtClean="0">
                <a:latin typeface="Maiandra GD" pitchFamily="34" charset="0"/>
              </a:rPr>
              <a:t>Dictado</a:t>
            </a:r>
            <a:r>
              <a:rPr lang="en-US" dirty="0" smtClean="0">
                <a:latin typeface="Maiandra GD" pitchFamily="34" charset="0"/>
              </a:rPr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latin typeface="Maiandra GD" pitchFamily="34" charset="0"/>
              </a:rPr>
              <a:t>		Entre los pescadores </a:t>
            </a: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sólo</a:t>
            </a:r>
            <a:r>
              <a:rPr lang="es-ES" dirty="0" smtClean="0">
                <a:latin typeface="Maiandra GD" pitchFamily="34" charset="0"/>
              </a:rPr>
              <a:t> Luis no estaba contento de su vida </a:t>
            </a: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humilde</a:t>
            </a:r>
            <a:r>
              <a:rPr lang="es-ES" dirty="0" smtClean="0">
                <a:latin typeface="Maiandra GD" pitchFamily="34" charset="0"/>
              </a:rPr>
              <a:t>. Este joven </a:t>
            </a: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honrado</a:t>
            </a:r>
            <a:r>
              <a:rPr lang="es-ES" dirty="0" smtClean="0">
                <a:latin typeface="Maiandra GD" pitchFamily="34" charset="0"/>
              </a:rPr>
              <a:t> y trabajador deseaba </a:t>
            </a: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hacerse</a:t>
            </a:r>
            <a:r>
              <a:rPr lang="es-ES" dirty="0" smtClean="0">
                <a:latin typeface="Maiandra GD" pitchFamily="34" charset="0"/>
              </a:rPr>
              <a:t> rico y viajar a tierras lejanas, ambición que perturbaba y </a:t>
            </a:r>
            <a:r>
              <a:rPr lang="es-ES" b="1" dirty="0" smtClean="0">
                <a:solidFill>
                  <a:srgbClr val="FF0000"/>
                </a:solidFill>
                <a:latin typeface="Maiandra GD" pitchFamily="34" charset="0"/>
              </a:rPr>
              <a:t>aterrorizaba</a:t>
            </a:r>
            <a:r>
              <a:rPr lang="es-ES" dirty="0" smtClean="0">
                <a:latin typeface="Maiandra GD" pitchFamily="34" charset="0"/>
              </a:rPr>
              <a:t> a su buena esposa Rosa. </a:t>
            </a: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latin typeface="Maiandra GD" pitchFamily="34" charset="0"/>
              </a:rPr>
              <a:t>Capítulo 4:“El himno cotidiano”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el don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regalo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dádiva</a:t>
            </a:r>
            <a:r>
              <a:rPr lang="en-US" dirty="0" smtClean="0">
                <a:latin typeface="Maiandra GD" pitchFamily="34" charset="0"/>
              </a:rPr>
              <a:t> </a:t>
            </a:r>
          </a:p>
          <a:p>
            <a:pPr marL="633222" indent="-514350">
              <a:buAutoNum type="arabicPeriod"/>
            </a:pP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la </a:t>
            </a:r>
            <a:r>
              <a:rPr lang="en-US" b="1" dirty="0" err="1" smtClean="0">
                <a:solidFill>
                  <a:srgbClr val="3E12DE"/>
                </a:solidFill>
                <a:latin typeface="Maiandra GD" pitchFamily="34" charset="0"/>
              </a:rPr>
              <a:t>intrepidez</a:t>
            </a:r>
            <a:r>
              <a:rPr lang="en-US" b="1" dirty="0" smtClean="0">
                <a:solidFill>
                  <a:srgbClr val="3E12DE"/>
                </a:solidFill>
                <a:latin typeface="Maiandra GD" pitchFamily="34" charset="0"/>
              </a:rPr>
              <a:t>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valentía</a:t>
            </a:r>
            <a:r>
              <a:rPr lang="en-US" dirty="0" smtClean="0">
                <a:latin typeface="Maiandra GD" pitchFamily="34" charset="0"/>
              </a:rPr>
              <a:t>, </a:t>
            </a:r>
            <a:r>
              <a:rPr lang="en-US" dirty="0" err="1" smtClean="0">
                <a:latin typeface="Maiandra GD" pitchFamily="34" charset="0"/>
              </a:rPr>
              <a:t>audaz</a:t>
            </a:r>
            <a:r>
              <a:rPr lang="en-US" dirty="0" smtClean="0">
                <a:latin typeface="Maiandra GD" pitchFamily="34" charset="0"/>
              </a:rPr>
              <a:t> 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la sensatez </a:t>
            </a:r>
            <a:r>
              <a:rPr lang="es-ES" dirty="0" smtClean="0">
                <a:latin typeface="Maiandra GD" pitchFamily="34" charset="0"/>
              </a:rPr>
              <a:t>– juicio, madurez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séquito </a:t>
            </a:r>
            <a:r>
              <a:rPr lang="es-ES" dirty="0" smtClean="0">
                <a:latin typeface="Maiandra GD" pitchFamily="34" charset="0"/>
              </a:rPr>
              <a:t>– cortejo, compañía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dichoso</a:t>
            </a:r>
            <a:r>
              <a:rPr lang="es-ES" dirty="0" smtClean="0">
                <a:latin typeface="Maiandra GD" pitchFamily="34" charset="0"/>
              </a:rPr>
              <a:t> – feliz 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conceder</a:t>
            </a:r>
            <a:r>
              <a:rPr lang="es-ES" dirty="0" smtClean="0">
                <a:latin typeface="Maiandra GD" pitchFamily="34" charset="0"/>
              </a:rPr>
              <a:t> – dar, otorgar 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conseguir</a:t>
            </a:r>
            <a:r>
              <a:rPr lang="es-ES" dirty="0" smtClean="0">
                <a:latin typeface="Maiandra GD" pitchFamily="34" charset="0"/>
              </a:rPr>
              <a:t> – lograr, obtener 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extinguir</a:t>
            </a:r>
            <a:r>
              <a:rPr lang="es-ES" dirty="0" smtClean="0">
                <a:latin typeface="Maiandra GD" pitchFamily="34" charset="0"/>
              </a:rPr>
              <a:t> – apagar (fuego) 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verter </a:t>
            </a:r>
            <a:r>
              <a:rPr lang="es-ES" dirty="0" smtClean="0">
                <a:latin typeface="Maiandra GD" pitchFamily="34" charset="0"/>
              </a:rPr>
              <a:t>– vaciar, derramar </a:t>
            </a:r>
          </a:p>
          <a:p>
            <a:pPr marL="633222" indent="-514350">
              <a:buAutoNum type="arabicPeriod"/>
            </a:pPr>
            <a:endParaRPr lang="es-E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endParaRPr lang="es-E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endParaRPr lang="es-ES" dirty="0" smtClean="0">
              <a:latin typeface="Maiandra GD" pitchFamily="34" charset="0"/>
            </a:endParaRPr>
          </a:p>
          <a:p>
            <a:pPr marL="633222" indent="-514350">
              <a:buNone/>
            </a:pPr>
            <a:endParaRPr lang="es-E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endParaRPr lang="en-US" dirty="0">
              <a:latin typeface="Maiandra GD" pitchFamily="34" charset="0"/>
            </a:endParaRPr>
          </a:p>
        </p:txBody>
      </p:sp>
      <p:pic>
        <p:nvPicPr>
          <p:cNvPr id="1027" name="Picture 3" descr="C:\Documents and Settings\ivanovac\Local Settings\Temporary Internet Files\Content.IE5\R0W2HR85\MC900151657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1828800"/>
            <a:ext cx="511410" cy="512762"/>
          </a:xfrm>
          <a:prstGeom prst="rect">
            <a:avLst/>
          </a:prstGeom>
          <a:noFill/>
        </p:spPr>
      </p:pic>
      <p:pic>
        <p:nvPicPr>
          <p:cNvPr id="1028" name="Picture 4" descr="C:\Documents and Settings\ivanovac\Local Settings\Temporary Internet Files\Content.IE5\7W8ZS04S\MC900435448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3276600"/>
            <a:ext cx="666750" cy="523710"/>
          </a:xfrm>
          <a:prstGeom prst="rect">
            <a:avLst/>
          </a:prstGeom>
          <a:noFill/>
        </p:spPr>
      </p:pic>
      <p:pic>
        <p:nvPicPr>
          <p:cNvPr id="1029" name="Picture 5" descr="C:\Documents and Settings\ivanovac\Local Settings\Temporary Internet Files\Content.IE5\SXS0B5EL\MC900054486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0" y="3886200"/>
            <a:ext cx="381000" cy="410674"/>
          </a:xfrm>
          <a:prstGeom prst="rect">
            <a:avLst/>
          </a:prstGeom>
          <a:noFill/>
        </p:spPr>
      </p:pic>
      <p:pic>
        <p:nvPicPr>
          <p:cNvPr id="1030" name="Picture 6" descr="C:\Documents and Settings\ivanovac\Local Settings\Temporary Internet Files\Content.IE5\VRHHDYV4\MC900078786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486400" y="4267200"/>
            <a:ext cx="622300" cy="461718"/>
          </a:xfrm>
          <a:prstGeom prst="rect">
            <a:avLst/>
          </a:prstGeom>
          <a:noFill/>
        </p:spPr>
      </p:pic>
      <p:pic>
        <p:nvPicPr>
          <p:cNvPr id="1032" name="Picture 8" descr="C:\Documents and Settings\ivanovac\Local Settings\Temporary Internet Files\Content.IE5\R0W2HR85\MC900104726[1]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096000" y="4724400"/>
            <a:ext cx="984250" cy="597949"/>
          </a:xfrm>
          <a:prstGeom prst="rect">
            <a:avLst/>
          </a:prstGeom>
          <a:noFill/>
        </p:spPr>
      </p:pic>
      <p:pic>
        <p:nvPicPr>
          <p:cNvPr id="1034" name="Picture 10" descr="C:\Documents and Settings\ivanovac\Local Settings\Temporary Internet Files\Content.IE5\F6CT86AY\MC900431574[1]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562600" y="6019800"/>
            <a:ext cx="526714" cy="530225"/>
          </a:xfrm>
          <a:prstGeom prst="rect">
            <a:avLst/>
          </a:prstGeom>
          <a:noFill/>
        </p:spPr>
      </p:pic>
      <p:pic>
        <p:nvPicPr>
          <p:cNvPr id="1035" name="Picture 11" descr="C:\Documents and Settings\ivanovac\Local Settings\Temporary Internet Files\Content.IE5\WR3QE1GM\MC900020563[1]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629400" y="2286000"/>
            <a:ext cx="704850" cy="521211"/>
          </a:xfrm>
          <a:prstGeom prst="rect">
            <a:avLst/>
          </a:prstGeom>
          <a:noFill/>
        </p:spPr>
      </p:pic>
      <p:pic>
        <p:nvPicPr>
          <p:cNvPr id="1036" name="Picture 12" descr="C:\Documents and Settings\ivanovac\Local Settings\Temporary Internet Files\Content.IE5\NGTOY536\MC900353611[1]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248400" y="2743200"/>
            <a:ext cx="381000" cy="619768"/>
          </a:xfrm>
          <a:prstGeom prst="rect">
            <a:avLst/>
          </a:prstGeom>
          <a:noFill/>
        </p:spPr>
      </p:pic>
      <p:pic>
        <p:nvPicPr>
          <p:cNvPr id="8" name="Picture 8" descr="C:\Documents and Settings\ivanovac\Local Settings\Temporary Internet Files\Content.IE5\6JR4H397\MC900057683[1]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867400" y="5410200"/>
            <a:ext cx="949377" cy="60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Maiandra GD" pitchFamily="34" charset="0"/>
              </a:rPr>
              <a:t>Gabriela Mistral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n-US" dirty="0" smtClean="0">
                <a:latin typeface="Maiandra GD" pitchFamily="34" charset="0"/>
              </a:rPr>
              <a:t>La poet</a:t>
            </a:r>
            <a:r>
              <a:rPr lang="es-ES" dirty="0" smtClean="0">
                <a:latin typeface="Maiandra GD" pitchFamily="34" charset="0"/>
              </a:rPr>
              <a:t>isa más renombrada del siglo XX.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Ella nació en un pueblecito pobre en Chile.</a:t>
            </a:r>
          </a:p>
          <a:p>
            <a:pPr marL="633222" indent="-514350">
              <a:buAutoNum type="arabicPeriod"/>
            </a:pPr>
            <a:r>
              <a:rPr lang="es-ES" smtClean="0">
                <a:latin typeface="Maiandra GD" pitchFamily="34" charset="0"/>
              </a:rPr>
              <a:t>Fue profesora </a:t>
            </a:r>
            <a:endParaRPr lang="en-US" dirty="0">
              <a:latin typeface="Maiandra GD" pitchFamily="34" charset="0"/>
            </a:endParaRPr>
          </a:p>
        </p:txBody>
      </p:sp>
      <p:pic>
        <p:nvPicPr>
          <p:cNvPr id="6" name="Content Placeholder 3" descr="DAWPIC2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1000" y="152400"/>
            <a:ext cx="990600" cy="11430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Maiandra GD" pitchFamily="34" charset="0"/>
              </a:rPr>
              <a:t>Gustavo Adolfo Bécquer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" name="Content Placeholder 3" descr="5120537788_e618ccbe6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4467" y="0"/>
            <a:ext cx="1139533" cy="12832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Maiandra GD" pitchFamily="34" charset="0"/>
              </a:rPr>
              <a:t>Preposiciones 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“de” de posesión  es </a:t>
            </a:r>
            <a:r>
              <a:rPr lang="en-US" dirty="0" smtClean="0">
                <a:solidFill>
                  <a:srgbClr val="3E12DE"/>
                </a:solidFill>
                <a:latin typeface="Maiandra GD" pitchFamily="34" charset="0"/>
              </a:rPr>
              <a:t>’s</a:t>
            </a:r>
            <a:r>
              <a:rPr lang="en-US" dirty="0" smtClean="0">
                <a:latin typeface="Maiandra GD" pitchFamily="34" charset="0"/>
              </a:rPr>
              <a:t> en </a:t>
            </a:r>
            <a:r>
              <a:rPr lang="en-US" dirty="0" err="1" smtClean="0">
                <a:latin typeface="Maiandra GD" pitchFamily="34" charset="0"/>
              </a:rPr>
              <a:t>ingl</a:t>
            </a:r>
            <a:r>
              <a:rPr lang="es-ES" dirty="0" err="1" smtClean="0">
                <a:latin typeface="Maiandra GD" pitchFamily="34" charset="0"/>
              </a:rPr>
              <a:t>és</a:t>
            </a:r>
            <a:endParaRPr lang="es-ES" dirty="0" smtClean="0">
              <a:latin typeface="Maiandra GD" pitchFamily="34" charset="0"/>
            </a:endParaRP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>
                <a:latin typeface="Maiandra GD" pitchFamily="34" charset="0"/>
              </a:rPr>
              <a:t>The </a:t>
            </a:r>
            <a:r>
              <a:rPr lang="en-US" dirty="0" smtClean="0">
                <a:solidFill>
                  <a:srgbClr val="3E12DE"/>
                </a:solidFill>
                <a:latin typeface="Maiandra GD" pitchFamily="34" charset="0"/>
              </a:rPr>
              <a:t>boy’s</a:t>
            </a:r>
            <a:r>
              <a:rPr lang="en-US" dirty="0" smtClean="0">
                <a:latin typeface="Maiandra GD" pitchFamily="34" charset="0"/>
              </a:rPr>
              <a:t> house.</a:t>
            </a:r>
          </a:p>
          <a:p>
            <a:pPr marL="925830" lvl="1" indent="-514350">
              <a:buFont typeface="Wingdings" pitchFamily="2" charset="2"/>
              <a:buChar char="§"/>
            </a:pPr>
            <a:r>
              <a:rPr lang="en-US" dirty="0" smtClean="0">
                <a:latin typeface="Maiandra GD" pitchFamily="34" charset="0"/>
              </a:rPr>
              <a:t>The </a:t>
            </a:r>
            <a:r>
              <a:rPr lang="en-US" dirty="0" smtClean="0">
                <a:solidFill>
                  <a:srgbClr val="3E12DE"/>
                </a:solidFill>
                <a:latin typeface="Maiandra GD" pitchFamily="34" charset="0"/>
              </a:rPr>
              <a:t>students’ </a:t>
            </a:r>
            <a:r>
              <a:rPr lang="en-US" dirty="0" smtClean="0">
                <a:latin typeface="Maiandra GD" pitchFamily="34" charset="0"/>
              </a:rPr>
              <a:t>books.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“a la/al” (lugar, hora)– at 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“a tiempo” – </a:t>
            </a:r>
            <a:r>
              <a:rPr lang="es-ES" dirty="0" err="1" smtClean="0">
                <a:latin typeface="Maiandra GD" pitchFamily="34" charset="0"/>
              </a:rPr>
              <a:t>on</a:t>
            </a:r>
            <a:r>
              <a:rPr lang="es-ES" dirty="0" smtClean="0">
                <a:latin typeface="Maiandra GD" pitchFamily="34" charset="0"/>
              </a:rPr>
              <a:t> time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“a” (manera de transporte) – </a:t>
            </a:r>
            <a:r>
              <a:rPr lang="es-ES" dirty="0" err="1" smtClean="0">
                <a:latin typeface="Maiandra GD" pitchFamily="34" charset="0"/>
              </a:rPr>
              <a:t>on</a:t>
            </a:r>
            <a:r>
              <a:rPr lang="es-ES" dirty="0" smtClean="0">
                <a:latin typeface="Maiandra GD" pitchFamily="34" charset="0"/>
              </a:rPr>
              <a:t>/</a:t>
            </a:r>
            <a:r>
              <a:rPr lang="es-ES" dirty="0" err="1" smtClean="0">
                <a:latin typeface="Maiandra GD" pitchFamily="34" charset="0"/>
              </a:rPr>
              <a:t>by</a:t>
            </a:r>
            <a:endParaRPr lang="es-E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“poco a poco” – </a:t>
            </a:r>
            <a:r>
              <a:rPr lang="es-ES" dirty="0" err="1" smtClean="0">
                <a:latin typeface="Maiandra GD" pitchFamily="34" charset="0"/>
              </a:rPr>
              <a:t>little</a:t>
            </a:r>
            <a:r>
              <a:rPr lang="es-ES" dirty="0" smtClean="0">
                <a:latin typeface="Maiandra GD" pitchFamily="34" charset="0"/>
              </a:rPr>
              <a:t> </a:t>
            </a:r>
            <a:r>
              <a:rPr lang="es-ES" dirty="0" err="1" smtClean="0">
                <a:latin typeface="Maiandra GD" pitchFamily="34" charset="0"/>
              </a:rPr>
              <a:t>by</a:t>
            </a:r>
            <a:r>
              <a:rPr lang="es-ES" dirty="0" smtClean="0">
                <a:latin typeface="Maiandra GD" pitchFamily="34" charset="0"/>
              </a:rPr>
              <a:t> </a:t>
            </a:r>
            <a:r>
              <a:rPr lang="es-ES" dirty="0" err="1" smtClean="0">
                <a:latin typeface="Maiandra GD" pitchFamily="34" charset="0"/>
              </a:rPr>
              <a:t>little</a:t>
            </a:r>
            <a:endParaRPr lang="es-ES" dirty="0" smtClean="0">
              <a:latin typeface="Maiandra GD" pitchFamily="34" charset="0"/>
            </a:endParaRP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“en” – in (dentro de), </a:t>
            </a:r>
            <a:r>
              <a:rPr lang="es-ES" dirty="0" err="1" smtClean="0">
                <a:latin typeface="Maiandra GD" pitchFamily="34" charset="0"/>
              </a:rPr>
              <a:t>on</a:t>
            </a:r>
            <a:r>
              <a:rPr lang="es-ES" dirty="0" smtClean="0">
                <a:latin typeface="Maiandra GD" pitchFamily="34" charset="0"/>
              </a:rPr>
              <a:t> (encima de)</a:t>
            </a:r>
          </a:p>
          <a:p>
            <a:pPr marL="633222" indent="-514350">
              <a:buAutoNum type="arabicPeriod"/>
            </a:pPr>
            <a:r>
              <a:rPr lang="es-ES" dirty="0" smtClean="0">
                <a:latin typeface="Maiandra GD" pitchFamily="34" charset="0"/>
              </a:rPr>
              <a:t>“en casa” – at home</a:t>
            </a:r>
          </a:p>
          <a:p>
            <a:pPr marL="2425446" lvl="8" indent="-514350">
              <a:buAutoNum type="arabicPeriod"/>
            </a:pPr>
            <a:endParaRPr lang="en-US" dirty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>
                <a:latin typeface="Maiandra GD" pitchFamily="34" charset="0"/>
              </a:rPr>
              <a:t>Capítulo 5: Las finanzas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presupuesto </a:t>
            </a:r>
            <a:r>
              <a:rPr lang="es-ES" dirty="0" smtClean="0">
                <a:latin typeface="Maiandra GD" pitchFamily="34" charset="0"/>
              </a:rPr>
              <a:t>– un plan que proyecta nuestros gastos y rentas. 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los egresos </a:t>
            </a:r>
            <a:r>
              <a:rPr lang="es-ES" dirty="0" smtClean="0">
                <a:latin typeface="Maiandra GD" pitchFamily="34" charset="0"/>
              </a:rPr>
              <a:t>– el dinero que gastamos, que tenemos que pagar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los ingresos </a:t>
            </a:r>
            <a:r>
              <a:rPr lang="es-ES" dirty="0" smtClean="0">
                <a:latin typeface="Maiandra GD" pitchFamily="34" charset="0"/>
              </a:rPr>
              <a:t>– el dinero que recibimos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préstamo </a:t>
            </a:r>
            <a:r>
              <a:rPr lang="es-ES" dirty="0" smtClean="0">
                <a:latin typeface="Maiandra GD" pitchFamily="34" charset="0"/>
              </a:rPr>
              <a:t>– el dinero que se pide prestado a un banco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el saldo </a:t>
            </a:r>
            <a:r>
              <a:rPr lang="es-ES" dirty="0" smtClean="0">
                <a:latin typeface="Maiandra GD" pitchFamily="34" charset="0"/>
              </a:rPr>
              <a:t>– el dinero que nos queda en una cuenta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un pronto/pie/enganche </a:t>
            </a:r>
            <a:r>
              <a:rPr lang="es-ES" dirty="0" smtClean="0">
                <a:latin typeface="Maiandra GD" pitchFamily="34" charset="0"/>
              </a:rPr>
              <a:t>– el pago inicial que tenemos que hacer</a:t>
            </a:r>
          </a:p>
          <a:p>
            <a:pPr marL="633222" indent="-514350">
              <a:buAutoNum type="arabicPeriod"/>
            </a:pPr>
            <a:r>
              <a:rPr lang="es-ES" b="1" dirty="0" smtClean="0">
                <a:solidFill>
                  <a:srgbClr val="3E12DE"/>
                </a:solidFill>
                <a:latin typeface="Maiandra GD" pitchFamily="34" charset="0"/>
              </a:rPr>
              <a:t>una chequera/talonario </a:t>
            </a:r>
            <a:r>
              <a:rPr lang="es-ES" dirty="0" smtClean="0">
                <a:latin typeface="Maiandra GD" pitchFamily="34" charset="0"/>
              </a:rPr>
              <a:t>– el libro que nos provee el banco</a:t>
            </a:r>
          </a:p>
          <a:p>
            <a:pPr marL="633222" indent="-514350">
              <a:buAutoNum type="arabicPeriod"/>
            </a:pPr>
            <a:endParaRPr lang="es-ES" dirty="0" smtClean="0"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>
            <a:normAutofit/>
          </a:bodyPr>
          <a:lstStyle/>
          <a:p>
            <a:r>
              <a:rPr lang="en-US" b="0" dirty="0" err="1" smtClean="0">
                <a:latin typeface="Maiandra GD" pitchFamily="34" charset="0"/>
              </a:rPr>
              <a:t>Secci</a:t>
            </a:r>
            <a:r>
              <a:rPr lang="es-ES_tradnl" b="0" dirty="0" err="1" smtClean="0">
                <a:latin typeface="Maiandra GD" pitchFamily="34" charset="0"/>
              </a:rPr>
              <a:t>ón</a:t>
            </a:r>
            <a:r>
              <a:rPr lang="es-ES_tradnl" b="0" dirty="0" smtClean="0">
                <a:latin typeface="Maiandra GD" pitchFamily="34" charset="0"/>
              </a:rPr>
              <a:t> 1: </a:t>
            </a:r>
            <a:r>
              <a:rPr lang="en-US" b="0" dirty="0" err="1" smtClean="0">
                <a:latin typeface="Maiandra GD" pitchFamily="34" charset="0"/>
              </a:rPr>
              <a:t>vocabulario</a:t>
            </a:r>
            <a:endParaRPr lang="en-US" b="0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447800"/>
            <a:ext cx="4114800" cy="5029200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3E12DE"/>
                </a:solidFill>
                <a:latin typeface="Maiandra GD" pitchFamily="34" charset="0"/>
              </a:rPr>
              <a:t>EL CRIADO</a:t>
            </a:r>
          </a:p>
          <a:p>
            <a:pPr marL="457200" indent="-457200">
              <a:buAutoNum type="arabicPeriod"/>
            </a:pPr>
            <a:r>
              <a:rPr lang="en-US" sz="2800" dirty="0" smtClean="0">
                <a:solidFill>
                  <a:srgbClr val="3E12DE"/>
                </a:solidFill>
                <a:latin typeface="Maiandra GD" pitchFamily="34" charset="0"/>
              </a:rPr>
              <a:t>LA DISENSI</a:t>
            </a: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ÓN</a:t>
            </a:r>
          </a:p>
          <a:p>
            <a:pPr marL="457200" indent="-457200">
              <a:buAutoNum type="arabicPeriod"/>
            </a:pP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EL SACERDOTE</a:t>
            </a:r>
          </a:p>
          <a:p>
            <a:pPr marL="457200" indent="-457200">
              <a:buAutoNum type="arabicPeriod"/>
            </a:pP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EL SÚBDITO</a:t>
            </a:r>
          </a:p>
          <a:p>
            <a:pPr marL="457200" indent="-457200">
              <a:buAutoNum type="arabicPeriod"/>
            </a:pP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ADINERADO</a:t>
            </a:r>
          </a:p>
          <a:p>
            <a:pPr marL="457200" indent="-457200">
              <a:buAutoNum type="arabicPeriod"/>
            </a:pP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IMPERANTE</a:t>
            </a:r>
          </a:p>
          <a:p>
            <a:pPr marL="457200" indent="-457200">
              <a:buAutoNum type="arabicPeriod"/>
            </a:pP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OPRIMIR</a:t>
            </a:r>
          </a:p>
          <a:p>
            <a:pPr marL="457200" indent="-457200">
              <a:buAutoNum type="arabicPeriod"/>
            </a:pP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DERROTAR</a:t>
            </a:r>
          </a:p>
          <a:p>
            <a:pPr marL="457200" indent="-457200">
              <a:buAutoNum type="arabicPeriod"/>
            </a:pP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ENVIUDAR</a:t>
            </a:r>
          </a:p>
          <a:p>
            <a:pPr marL="457200" indent="-457200">
              <a:buAutoNum type="arabicPeriod"/>
            </a:pPr>
            <a:r>
              <a:rPr lang="es-ES_tradnl" sz="2800" dirty="0" smtClean="0">
                <a:solidFill>
                  <a:srgbClr val="3E12DE"/>
                </a:solidFill>
                <a:latin typeface="Maiandra GD" pitchFamily="34" charset="0"/>
              </a:rPr>
              <a:t>SELLAR</a:t>
            </a:r>
            <a:endParaRPr lang="en-US" sz="2800" dirty="0">
              <a:solidFill>
                <a:srgbClr val="3E12DE"/>
              </a:solidFill>
              <a:latin typeface="Maiandra GD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447800"/>
            <a:ext cx="5029200" cy="5410200"/>
          </a:xfrm>
        </p:spPr>
        <p:txBody>
          <a:bodyPr>
            <a:noAutofit/>
          </a:bodyPr>
          <a:lstStyle/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EMPLEADO</a:t>
            </a: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PELEA</a:t>
            </a: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CURA</a:t>
            </a: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OBEDECIENTE</a:t>
            </a: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RICO</a:t>
            </a: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PODEROSO</a:t>
            </a:r>
            <a:endParaRPr lang="es-ES_tradnl" dirty="0" smtClean="0">
              <a:latin typeface="Maiandra GD" pitchFamily="34" charset="0"/>
            </a:endParaRP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DOMINAR</a:t>
            </a: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VENCER</a:t>
            </a: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PERDER A UN ESPOSO(A)</a:t>
            </a:r>
          </a:p>
          <a:p>
            <a:pPr marL="457200" indent="-457200">
              <a:buNone/>
            </a:pPr>
            <a:r>
              <a:rPr lang="es-ES_tradnl" sz="2800" dirty="0" smtClean="0">
                <a:latin typeface="Maiandra GD" pitchFamily="34" charset="0"/>
              </a:rPr>
              <a:t>- TERMINAR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467600" cy="838200"/>
          </a:xfrm>
        </p:spPr>
        <p:txBody>
          <a:bodyPr>
            <a:normAutofit/>
          </a:bodyPr>
          <a:lstStyle/>
          <a:p>
            <a:pPr algn="ctr"/>
            <a:r>
              <a:rPr lang="en-US" sz="4400" b="0" dirty="0" smtClean="0">
                <a:latin typeface="Maiandra GD" pitchFamily="34" charset="0"/>
              </a:rPr>
              <a:t>LOS SUSTANTIVOS</a:t>
            </a:r>
            <a:endParaRPr lang="en-US" sz="4400" b="0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3E12DE"/>
                </a:solidFill>
                <a:latin typeface="Maiandra GD" pitchFamily="34" charset="0"/>
              </a:rPr>
              <a:t>EL SUSTANTIVO </a:t>
            </a:r>
            <a:r>
              <a:rPr lang="en-US" sz="3200" dirty="0" smtClean="0">
                <a:latin typeface="Maiandra GD" pitchFamily="34" charset="0"/>
              </a:rPr>
              <a:t>– </a:t>
            </a:r>
            <a:r>
              <a:rPr lang="en-US" sz="3200" dirty="0" err="1" smtClean="0">
                <a:latin typeface="Maiandra GD" pitchFamily="34" charset="0"/>
              </a:rPr>
              <a:t>una</a:t>
            </a:r>
            <a:r>
              <a:rPr lang="en-US" sz="3200" dirty="0" smtClean="0">
                <a:latin typeface="Maiandra GD" pitchFamily="34" charset="0"/>
              </a:rPr>
              <a:t> </a:t>
            </a:r>
            <a:r>
              <a:rPr lang="en-US" sz="3200" dirty="0" err="1" smtClean="0">
                <a:latin typeface="Maiandra GD" pitchFamily="34" charset="0"/>
              </a:rPr>
              <a:t>palabra</a:t>
            </a:r>
            <a:r>
              <a:rPr lang="en-US" sz="3200" dirty="0" smtClean="0">
                <a:latin typeface="Maiandra GD" pitchFamily="34" charset="0"/>
              </a:rPr>
              <a:t> </a:t>
            </a:r>
            <a:r>
              <a:rPr lang="en-US" sz="3200" dirty="0" err="1" smtClean="0">
                <a:latin typeface="Maiandra GD" pitchFamily="34" charset="0"/>
              </a:rPr>
              <a:t>que</a:t>
            </a:r>
            <a:r>
              <a:rPr lang="en-US" sz="3200" dirty="0" smtClean="0">
                <a:latin typeface="Maiandra GD" pitchFamily="34" charset="0"/>
              </a:rPr>
              <a:t> se </a:t>
            </a:r>
            <a:r>
              <a:rPr lang="en-US" sz="3200" dirty="0" err="1" smtClean="0">
                <a:latin typeface="Maiandra GD" pitchFamily="34" charset="0"/>
              </a:rPr>
              <a:t>usa</a:t>
            </a:r>
            <a:r>
              <a:rPr lang="en-US" sz="3200" dirty="0" smtClean="0">
                <a:latin typeface="Maiandra GD" pitchFamily="34" charset="0"/>
              </a:rPr>
              <a:t> </a:t>
            </a:r>
            <a:r>
              <a:rPr lang="en-US" sz="3200" dirty="0" err="1" smtClean="0">
                <a:latin typeface="Maiandra GD" pitchFamily="34" charset="0"/>
              </a:rPr>
              <a:t>para</a:t>
            </a:r>
            <a:r>
              <a:rPr lang="en-US" sz="3200" dirty="0" smtClean="0">
                <a:latin typeface="Maiandra GD" pitchFamily="34" charset="0"/>
              </a:rPr>
              <a:t> </a:t>
            </a:r>
            <a:r>
              <a:rPr lang="en-US" sz="3200" dirty="0" err="1" smtClean="0">
                <a:latin typeface="Maiandra GD" pitchFamily="34" charset="0"/>
              </a:rPr>
              <a:t>nombrar</a:t>
            </a:r>
            <a:r>
              <a:rPr lang="en-US" sz="3200" dirty="0" smtClean="0">
                <a:latin typeface="Maiandra GD" pitchFamily="34" charset="0"/>
              </a:rPr>
              <a:t> a persona, </a:t>
            </a:r>
            <a:r>
              <a:rPr lang="en-US" sz="3200" dirty="0" err="1" smtClean="0">
                <a:latin typeface="Maiandra GD" pitchFamily="34" charset="0"/>
              </a:rPr>
              <a:t>cosa</a:t>
            </a:r>
            <a:r>
              <a:rPr lang="en-US" sz="3200" dirty="0" smtClean="0">
                <a:latin typeface="Maiandra GD" pitchFamily="34" charset="0"/>
              </a:rPr>
              <a:t> o </a:t>
            </a:r>
            <a:r>
              <a:rPr lang="en-US" sz="3200" dirty="0" err="1" smtClean="0">
                <a:latin typeface="Maiandra GD" pitchFamily="34" charset="0"/>
              </a:rPr>
              <a:t>lugar</a:t>
            </a:r>
            <a:r>
              <a:rPr lang="en-US" sz="3200" dirty="0" smtClean="0">
                <a:latin typeface="Maiandra GD" pitchFamily="34" charset="0"/>
              </a:rPr>
              <a:t>.</a:t>
            </a:r>
          </a:p>
          <a:p>
            <a:r>
              <a:rPr lang="en-US" sz="3200" dirty="0" smtClean="0">
                <a:solidFill>
                  <a:srgbClr val="3E12DE"/>
                </a:solidFill>
                <a:latin typeface="Maiandra GD" pitchFamily="34" charset="0"/>
              </a:rPr>
              <a:t>EL ART</a:t>
            </a:r>
            <a:r>
              <a:rPr lang="es-ES_tradnl" sz="3200" dirty="0" smtClean="0">
                <a:solidFill>
                  <a:srgbClr val="3E12DE"/>
                </a:solidFill>
                <a:latin typeface="Maiandra GD" pitchFamily="34" charset="0"/>
              </a:rPr>
              <a:t>ÍCULO </a:t>
            </a:r>
            <a:r>
              <a:rPr lang="es-ES_tradnl" sz="3200" dirty="0" smtClean="0">
                <a:latin typeface="Maiandra GD" pitchFamily="34" charset="0"/>
              </a:rPr>
              <a:t>– una palabra que nos ayuda a reconocer el género del sustantivo. Hay dos tipos de artículos – masculino (</a:t>
            </a:r>
            <a:r>
              <a:rPr lang="es-ES_tradnl" sz="3200" b="1" dirty="0" smtClean="0">
                <a:latin typeface="Maiandra GD" pitchFamily="34" charset="0"/>
              </a:rPr>
              <a:t>el</a:t>
            </a:r>
            <a:r>
              <a:rPr lang="es-ES_tradnl" sz="3200" dirty="0" smtClean="0">
                <a:latin typeface="Maiandra GD" pitchFamily="34" charset="0"/>
              </a:rPr>
              <a:t>) y femenino (</a:t>
            </a:r>
            <a:r>
              <a:rPr lang="es-ES_tradnl" sz="3200" b="1" dirty="0" smtClean="0">
                <a:latin typeface="Maiandra GD" pitchFamily="34" charset="0"/>
              </a:rPr>
              <a:t>la</a:t>
            </a:r>
            <a:r>
              <a:rPr lang="es-ES_tradnl" sz="3200" dirty="0" smtClean="0">
                <a:latin typeface="Maiandra GD" pitchFamily="34" charset="0"/>
              </a:rPr>
              <a:t>).</a:t>
            </a:r>
          </a:p>
          <a:p>
            <a:r>
              <a:rPr lang="en-US" dirty="0" smtClean="0">
                <a:solidFill>
                  <a:srgbClr val="3E12DE"/>
                </a:solidFill>
                <a:latin typeface="Maiandra GD" pitchFamily="34" charset="0"/>
              </a:rPr>
              <a:t>EL ADJETIVO </a:t>
            </a:r>
            <a:r>
              <a:rPr lang="en-US" dirty="0" smtClean="0">
                <a:latin typeface="Maiandra GD" pitchFamily="34" charset="0"/>
              </a:rPr>
              <a:t>– </a:t>
            </a:r>
            <a:r>
              <a:rPr lang="en-US" dirty="0" err="1" smtClean="0">
                <a:latin typeface="Maiandra GD" pitchFamily="34" charset="0"/>
              </a:rPr>
              <a:t>una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palabra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que</a:t>
            </a:r>
            <a:r>
              <a:rPr lang="en-US" dirty="0" smtClean="0">
                <a:latin typeface="Maiandra GD" pitchFamily="34" charset="0"/>
              </a:rPr>
              <a:t> describe o </a:t>
            </a:r>
            <a:r>
              <a:rPr lang="en-US" dirty="0" err="1" smtClean="0">
                <a:latin typeface="Maiandra GD" pitchFamily="34" charset="0"/>
              </a:rPr>
              <a:t>modifica</a:t>
            </a:r>
            <a:r>
              <a:rPr lang="en-US" dirty="0" smtClean="0">
                <a:latin typeface="Maiandra GD" pitchFamily="34" charset="0"/>
              </a:rPr>
              <a:t> a un </a:t>
            </a:r>
            <a:r>
              <a:rPr lang="en-US" dirty="0" err="1" smtClean="0">
                <a:latin typeface="Maiandra GD" pitchFamily="34" charset="0"/>
              </a:rPr>
              <a:t>sustantivo</a:t>
            </a:r>
            <a:r>
              <a:rPr lang="en-US" dirty="0" smtClean="0">
                <a:latin typeface="Maiandra GD" pitchFamily="34" charset="0"/>
              </a:rPr>
              <a:t>. </a:t>
            </a:r>
            <a:r>
              <a:rPr lang="en-US" dirty="0" err="1" smtClean="0">
                <a:latin typeface="Maiandra GD" pitchFamily="34" charset="0"/>
              </a:rPr>
              <a:t>Debe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concordar</a:t>
            </a:r>
            <a:r>
              <a:rPr lang="en-US" dirty="0" smtClean="0">
                <a:latin typeface="Maiandra GD" pitchFamily="34" charset="0"/>
              </a:rPr>
              <a:t> con el </a:t>
            </a:r>
            <a:r>
              <a:rPr lang="en-US" dirty="0" err="1" smtClean="0">
                <a:latin typeface="Maiandra GD" pitchFamily="34" charset="0"/>
              </a:rPr>
              <a:t>sustantivo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que</a:t>
            </a:r>
            <a:r>
              <a:rPr lang="en-US" dirty="0" smtClean="0">
                <a:latin typeface="Maiandra GD" pitchFamily="34" charset="0"/>
              </a:rPr>
              <a:t> </a:t>
            </a:r>
            <a:r>
              <a:rPr lang="en-US" dirty="0" err="1" smtClean="0">
                <a:latin typeface="Maiandra GD" pitchFamily="34" charset="0"/>
              </a:rPr>
              <a:t>modifica</a:t>
            </a:r>
            <a:r>
              <a:rPr lang="en-US" dirty="0" smtClean="0">
                <a:latin typeface="Maiandra GD" pitchFamily="34" charset="0"/>
              </a:rPr>
              <a:t>.</a:t>
            </a:r>
          </a:p>
          <a:p>
            <a:endParaRPr lang="es-ES_tradnl" sz="3200" dirty="0" smtClean="0"/>
          </a:p>
          <a:p>
            <a:endParaRPr lang="es-ES_tradnl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3600" dirty="0" smtClean="0">
                <a:latin typeface="Maiandra GD" pitchFamily="34" charset="0"/>
              </a:rPr>
              <a:t>EL ARTÍCULO DEFINIDO</a:t>
            </a:r>
            <a:br>
              <a:rPr lang="es-ES_tradnl" sz="3600" dirty="0" smtClean="0">
                <a:latin typeface="Maiandra GD" pitchFamily="34" charset="0"/>
              </a:rPr>
            </a:br>
            <a:r>
              <a:rPr lang="es-ES_tradnl" sz="3600" dirty="0" smtClean="0">
                <a:latin typeface="Maiandra GD" pitchFamily="34" charset="0"/>
              </a:rPr>
              <a:t>EL/LA</a:t>
            </a:r>
            <a:endParaRPr lang="en-US" sz="3600" dirty="0">
              <a:latin typeface="Maiandra G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828800"/>
          <a:ext cx="7467600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Maiandra GD" pitchFamily="34" charset="0"/>
                        </a:rPr>
                        <a:t>MASCULINO</a:t>
                      </a:r>
                      <a:endParaRPr lang="en-US" sz="2400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Maiandra GD" pitchFamily="34" charset="0"/>
                        </a:rPr>
                        <a:t>FEMENINO</a:t>
                      </a:r>
                      <a:endParaRPr lang="en-US" sz="2400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Maiandra GD" pitchFamily="34" charset="0"/>
                        </a:rPr>
                        <a:t>- O </a:t>
                      </a:r>
                      <a:endParaRPr lang="en-US" sz="2400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Maiandra GD" pitchFamily="34" charset="0"/>
                        </a:rPr>
                        <a:t>- A</a:t>
                      </a:r>
                      <a:endParaRPr lang="en-US" sz="2400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Maiandra GD" pitchFamily="34" charset="0"/>
                        </a:rPr>
                        <a:t>- E</a:t>
                      </a:r>
                      <a:endParaRPr lang="en-US" sz="2400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Maiandra GD" pitchFamily="34" charset="0"/>
                        </a:rPr>
                        <a:t>-</a:t>
                      </a:r>
                      <a:r>
                        <a:rPr lang="es-ES_tradnl" sz="2400" b="1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s-ES_tradnl" sz="2400" b="1" dirty="0" smtClean="0">
                          <a:latin typeface="Maiandra GD" pitchFamily="34" charset="0"/>
                        </a:rPr>
                        <a:t>CIÓN</a:t>
                      </a:r>
                      <a:endParaRPr lang="en-US" sz="2400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2400" b="1" dirty="0">
                        <a:latin typeface="Maiandra G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_tradnl" sz="2400" b="1" dirty="0" smtClean="0">
                          <a:latin typeface="Maiandra GD" pitchFamily="34" charset="0"/>
                        </a:rPr>
                        <a:t>- DAD</a:t>
                      </a:r>
                      <a:endParaRPr lang="en-US" sz="2400" b="1" dirty="0">
                        <a:latin typeface="Maiandra G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609600" y="3886200"/>
          <a:ext cx="2736541" cy="2834640"/>
        </p:xfrm>
        <a:graphic>
          <a:graphicData uri="http://schemas.openxmlformats.org/drawingml/2006/table">
            <a:tbl>
              <a:tblPr/>
              <a:tblGrid>
                <a:gridCol w="2736541"/>
              </a:tblGrid>
              <a:tr h="2286000">
                <a:tc>
                  <a:txBody>
                    <a:bodyPr/>
                    <a:lstStyle/>
                    <a:p>
                      <a:r>
                        <a:rPr lang="es-ES_tradnl" sz="2000" dirty="0" smtClean="0">
                          <a:latin typeface="Maiandra GD" pitchFamily="34" charset="0"/>
                        </a:rPr>
                        <a:t>EL</a:t>
                      </a:r>
                      <a:r>
                        <a:rPr lang="es-ES_tradnl" sz="2000" baseline="0" dirty="0" smtClean="0">
                          <a:latin typeface="Maiandra GD" pitchFamily="34" charset="0"/>
                        </a:rPr>
                        <a:t> DÍA</a:t>
                      </a:r>
                      <a:endParaRPr lang="es-ES_tradnl" sz="2000" dirty="0" smtClean="0">
                        <a:latin typeface="Maiandra GD" pitchFamily="34" charset="0"/>
                      </a:endParaRPr>
                    </a:p>
                    <a:p>
                      <a:r>
                        <a:rPr lang="es-ES_tradnl" sz="2000" dirty="0" smtClean="0">
                          <a:latin typeface="Maiandra GD" pitchFamily="34" charset="0"/>
                        </a:rPr>
                        <a:t>EL DRAMA </a:t>
                      </a:r>
                    </a:p>
                    <a:p>
                      <a:r>
                        <a:rPr lang="es-ES_tradnl" sz="2000" dirty="0" smtClean="0">
                          <a:latin typeface="Maiandra GD" pitchFamily="34" charset="0"/>
                        </a:rPr>
                        <a:t>EL CLIMA</a:t>
                      </a:r>
                    </a:p>
                    <a:p>
                      <a:r>
                        <a:rPr lang="es-ES_tradnl" sz="2000" dirty="0" smtClean="0">
                          <a:latin typeface="Maiandra GD" pitchFamily="34" charset="0"/>
                        </a:rPr>
                        <a:t>EL MAPA                                                    EL PLANETA</a:t>
                      </a:r>
                    </a:p>
                    <a:p>
                      <a:r>
                        <a:rPr lang="es-ES_tradnl" sz="2000" dirty="0" smtClean="0">
                          <a:latin typeface="Maiandra GD" pitchFamily="34" charset="0"/>
                        </a:rPr>
                        <a:t>EL PROGRAMA</a:t>
                      </a:r>
                    </a:p>
                    <a:p>
                      <a:r>
                        <a:rPr lang="es-ES_tradnl" sz="2000" dirty="0" smtClean="0">
                          <a:latin typeface="Maiandra GD" pitchFamily="34" charset="0"/>
                        </a:rPr>
                        <a:t>EL SÍNTOMA</a:t>
                      </a:r>
                    </a:p>
                    <a:p>
                      <a:r>
                        <a:rPr lang="es-ES_tradnl" sz="2000" dirty="0" smtClean="0">
                          <a:latin typeface="Maiandra GD" pitchFamily="34" charset="0"/>
                        </a:rPr>
                        <a:t>EL SISTEMA                                                                                              EL</a:t>
                      </a:r>
                      <a:r>
                        <a:rPr lang="es-ES_tradnl" sz="2000" baseline="0" dirty="0" smtClean="0">
                          <a:latin typeface="Maiandra GD" pitchFamily="34" charset="0"/>
                        </a:rPr>
                        <a:t> TEMA</a:t>
                      </a:r>
                      <a:endParaRPr lang="en-US" sz="2000" dirty="0">
                        <a:latin typeface="Maiandra GD" pitchFamily="34" charset="0"/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718304" y="4507992"/>
          <a:ext cx="2292096" cy="1737360"/>
        </p:xfrm>
        <a:graphic>
          <a:graphicData uri="http://schemas.openxmlformats.org/drawingml/2006/table">
            <a:tbl>
              <a:tblPr/>
              <a:tblGrid>
                <a:gridCol w="2292096"/>
              </a:tblGrid>
              <a:tr h="3688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600" b="0" dirty="0" smtClean="0">
                          <a:latin typeface="Maiandra GD" pitchFamily="34" charset="0"/>
                        </a:rPr>
                        <a:t>LA</a:t>
                      </a:r>
                      <a:r>
                        <a:rPr lang="es-ES_tradnl" sz="3600" b="0" baseline="0" dirty="0" smtClean="0">
                          <a:latin typeface="Maiandra GD" pitchFamily="34" charset="0"/>
                        </a:rPr>
                        <a:t> </a:t>
                      </a:r>
                      <a:r>
                        <a:rPr lang="es-ES_tradnl" sz="3600" b="0" dirty="0" smtClean="0">
                          <a:latin typeface="Maiandra GD" pitchFamily="34" charset="0"/>
                        </a:rPr>
                        <a:t>MANO</a:t>
                      </a:r>
                      <a:endParaRPr lang="en-US" sz="3600" b="0" dirty="0" smtClean="0">
                        <a:latin typeface="Maiandra GD" pitchFamily="34" charset="0"/>
                      </a:endParaRPr>
                    </a:p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Maiandra GD" pitchFamily="34" charset="0"/>
              </a:rPr>
              <a:t>SER</a:t>
            </a:r>
            <a:endParaRPr lang="en-US" dirty="0">
              <a:latin typeface="Maiandra G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>
              <a:buNone/>
            </a:pPr>
            <a:r>
              <a:rPr lang="en-US" sz="3600" dirty="0" smtClean="0">
                <a:latin typeface="Maiandra GD" pitchFamily="34" charset="0"/>
              </a:rPr>
              <a:t>                          </a:t>
            </a:r>
          </a:p>
          <a:p>
            <a:pPr lvl="1">
              <a:buNone/>
            </a:pPr>
            <a:r>
              <a:rPr lang="en-US" sz="3600" dirty="0" err="1" smtClean="0">
                <a:latin typeface="Maiandra GD" pitchFamily="34" charset="0"/>
              </a:rPr>
              <a:t>Yo</a:t>
            </a:r>
            <a:r>
              <a:rPr lang="en-US" sz="3600" dirty="0" smtClean="0">
                <a:latin typeface="Maiandra GD" pitchFamily="34" charset="0"/>
              </a:rPr>
              <a:t> </a:t>
            </a:r>
            <a:r>
              <a:rPr lang="en-US" sz="3600" dirty="0" smtClean="0">
                <a:solidFill>
                  <a:srgbClr val="3E12DE"/>
                </a:solidFill>
                <a:latin typeface="Maiandra GD" pitchFamily="34" charset="0"/>
              </a:rPr>
              <a:t>soy</a:t>
            </a:r>
            <a:r>
              <a:rPr lang="en-US" sz="3600" dirty="0" smtClean="0">
                <a:latin typeface="Maiandra GD" pitchFamily="34" charset="0"/>
              </a:rPr>
              <a:t>			</a:t>
            </a:r>
            <a:r>
              <a:rPr lang="en-US" sz="3600" dirty="0" err="1" smtClean="0">
                <a:latin typeface="Maiandra GD" pitchFamily="34" charset="0"/>
              </a:rPr>
              <a:t>Nosotros</a:t>
            </a:r>
            <a:r>
              <a:rPr lang="en-US" sz="3600" dirty="0" smtClean="0">
                <a:latin typeface="Maiandra GD" pitchFamily="34" charset="0"/>
              </a:rPr>
              <a:t> </a:t>
            </a:r>
            <a:r>
              <a:rPr lang="en-US" sz="3600" dirty="0" err="1" smtClean="0">
                <a:solidFill>
                  <a:srgbClr val="3E12DE"/>
                </a:solidFill>
                <a:latin typeface="Maiandra GD" pitchFamily="34" charset="0"/>
              </a:rPr>
              <a:t>somos</a:t>
            </a:r>
            <a:endParaRPr lang="en-US" sz="3600" dirty="0" smtClean="0">
              <a:solidFill>
                <a:srgbClr val="3E12DE"/>
              </a:solidFill>
              <a:latin typeface="Maiandra GD" pitchFamily="34" charset="0"/>
            </a:endParaRPr>
          </a:p>
          <a:p>
            <a:pPr lvl="1">
              <a:buNone/>
            </a:pPr>
            <a:r>
              <a:rPr lang="en-US" sz="3600" dirty="0" smtClean="0">
                <a:latin typeface="Maiandra GD" pitchFamily="34" charset="0"/>
              </a:rPr>
              <a:t>T</a:t>
            </a:r>
            <a:r>
              <a:rPr lang="es-ES_tradnl" sz="3600" dirty="0" smtClean="0">
                <a:latin typeface="Maiandra GD" pitchFamily="34" charset="0"/>
              </a:rPr>
              <a:t>ú </a:t>
            </a:r>
            <a:r>
              <a:rPr lang="es-ES_tradnl" sz="3600" dirty="0" smtClean="0">
                <a:solidFill>
                  <a:srgbClr val="3E12DE"/>
                </a:solidFill>
                <a:latin typeface="Maiandra GD" pitchFamily="34" charset="0"/>
              </a:rPr>
              <a:t>eres	</a:t>
            </a:r>
            <a:r>
              <a:rPr lang="es-ES_tradnl" sz="3600" dirty="0" smtClean="0">
                <a:latin typeface="Maiandra GD" pitchFamily="34" charset="0"/>
              </a:rPr>
              <a:t>	Vosotros </a:t>
            </a:r>
            <a:r>
              <a:rPr lang="es-ES_tradnl" sz="3600" dirty="0" smtClean="0">
                <a:solidFill>
                  <a:srgbClr val="3E12DE"/>
                </a:solidFill>
                <a:latin typeface="Maiandra GD" pitchFamily="34" charset="0"/>
              </a:rPr>
              <a:t>sois</a:t>
            </a:r>
          </a:p>
          <a:p>
            <a:pPr lvl="1">
              <a:buNone/>
            </a:pPr>
            <a:r>
              <a:rPr lang="es-ES_tradnl" sz="3600" dirty="0" smtClean="0">
                <a:latin typeface="Maiandra GD" pitchFamily="34" charset="0"/>
              </a:rPr>
              <a:t>Él/Ella/Ud. </a:t>
            </a:r>
            <a:r>
              <a:rPr lang="es-ES_tradnl" sz="3600" dirty="0" smtClean="0">
                <a:solidFill>
                  <a:srgbClr val="3E12DE"/>
                </a:solidFill>
                <a:latin typeface="Maiandra GD" pitchFamily="34" charset="0"/>
              </a:rPr>
              <a:t>es	</a:t>
            </a:r>
            <a:r>
              <a:rPr lang="es-ES_tradnl" sz="3600" dirty="0" smtClean="0">
                <a:latin typeface="Maiandra GD" pitchFamily="34" charset="0"/>
              </a:rPr>
              <a:t>Ellos/Ellas/Uds. </a:t>
            </a:r>
            <a:r>
              <a:rPr lang="es-ES_tradnl" sz="3600" dirty="0" smtClean="0">
                <a:solidFill>
                  <a:srgbClr val="3E12DE"/>
                </a:solidFill>
                <a:latin typeface="Maiandra GD" pitchFamily="34" charset="0"/>
              </a:rPr>
              <a:t>son</a:t>
            </a:r>
            <a:endParaRPr lang="en-US" sz="3600" dirty="0" smtClean="0">
              <a:solidFill>
                <a:srgbClr val="3E12DE"/>
              </a:solidFill>
              <a:latin typeface="Maiandra G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1816</TotalTime>
  <Words>2429</Words>
  <Application>Microsoft Office PowerPoint</Application>
  <PresentationFormat>On-screen Show (4:3)</PresentationFormat>
  <Paragraphs>425</Paragraphs>
  <Slides>58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59" baseType="lpstr">
      <vt:lpstr>Module</vt:lpstr>
      <vt:lpstr>ESPAÑOL 1</vt:lpstr>
      <vt:lpstr> UNIDAD 1: LECCIÓN 1: “LOS TRES CONSEJOS” leyenda de las Américas </vt:lpstr>
      <vt:lpstr> UNIDAD 1: LECCIÓN 2: “LA COMADRE SEBASTIANA” Rudolfo Anaya (Nuevo México) </vt:lpstr>
      <vt:lpstr>UNIDAD 1: LECCIÓN 2: La oración</vt:lpstr>
      <vt:lpstr>UNIDAD 1: LECCIÓN 3:  LOS NOVIOS Y GUANINA</vt:lpstr>
      <vt:lpstr>Sección 1: vocabulario</vt:lpstr>
      <vt:lpstr>LOS SUSTANTIVOS</vt:lpstr>
      <vt:lpstr>EL ARTÍCULO DEFINIDO EL/LA</vt:lpstr>
      <vt:lpstr>SER</vt:lpstr>
      <vt:lpstr>Luis Lloréns Torres (1878-1944)</vt:lpstr>
      <vt:lpstr>Sección 4: “Bolívar”</vt:lpstr>
      <vt:lpstr>La poesía</vt:lpstr>
      <vt:lpstr>Nicolás Guillén (1902-1989)</vt:lpstr>
      <vt:lpstr>“No sé por qué piensas tú”  de Nicolás Guillén</vt:lpstr>
      <vt:lpstr>Gina Valdés (1943 –   )</vt:lpstr>
      <vt:lpstr>Capítulo 2: Nosotros</vt:lpstr>
      <vt:lpstr>LA RED</vt:lpstr>
      <vt:lpstr>Alonso de Ercilla y Zúñiga</vt:lpstr>
      <vt:lpstr>Capítulo 2: La araucana</vt:lpstr>
      <vt:lpstr>Rigoberta Menchú</vt:lpstr>
      <vt:lpstr>Capítulo 2: me llamo Rigoberta Menchú y así nació la conciencia</vt:lpstr>
      <vt:lpstr>Adalberto Ortiz</vt:lpstr>
      <vt:lpstr>Capítulo 2: Contribución</vt:lpstr>
      <vt:lpstr>Capítulo 3: Cuentos</vt:lpstr>
      <vt:lpstr>Óscar de la Renta</vt:lpstr>
      <vt:lpstr>Bellringer </vt:lpstr>
      <vt:lpstr>Una moneda de oro – cuento </vt:lpstr>
      <vt:lpstr>Una moneda de oro – cuento </vt:lpstr>
      <vt:lpstr>Una obra narrativa</vt:lpstr>
      <vt:lpstr>Francisco Montedre</vt:lpstr>
      <vt:lpstr>Una moneda de oro - preguntas</vt:lpstr>
      <vt:lpstr>PowerPoint Presentation</vt:lpstr>
      <vt:lpstr>Escribir un cuento</vt:lpstr>
      <vt:lpstr>Conexión con el inglés</vt:lpstr>
      <vt:lpstr>Bellringer</vt:lpstr>
      <vt:lpstr>LA TILDE -1-</vt:lpstr>
      <vt:lpstr>LA TILDE -2-</vt:lpstr>
      <vt:lpstr>LA TILDE -3-</vt:lpstr>
      <vt:lpstr>LA TILDE -4-</vt:lpstr>
      <vt:lpstr>LA TILDE -5-</vt:lpstr>
      <vt:lpstr>LA TILDE -6-</vt:lpstr>
      <vt:lpstr>LA TILDE -7-</vt:lpstr>
      <vt:lpstr>LA TILDE -8-</vt:lpstr>
      <vt:lpstr>LA TILDE -9-</vt:lpstr>
      <vt:lpstr>LA TILDE -10-</vt:lpstr>
      <vt:lpstr>La tilde </vt:lpstr>
      <vt:lpstr>Capítulo 4: Poesía</vt:lpstr>
      <vt:lpstr>Cáp. 4: Fiestas hispanas </vt:lpstr>
      <vt:lpstr>Cáp. 4: Géneros literarios</vt:lpstr>
      <vt:lpstr>Cáp. 4: Poesía</vt:lpstr>
      <vt:lpstr>Cáp. 4: Verbos regulares</vt:lpstr>
      <vt:lpstr>Prueba – Dictado 1</vt:lpstr>
      <vt:lpstr>Prueba – Dictado 2</vt:lpstr>
      <vt:lpstr>Capítulo 4:“El himno cotidiano”</vt:lpstr>
      <vt:lpstr>Gabriela Mistral </vt:lpstr>
      <vt:lpstr>Gustavo Adolfo Bécquer </vt:lpstr>
      <vt:lpstr>Preposiciones </vt:lpstr>
      <vt:lpstr>Capítulo 5: Las finanzas</vt:lpstr>
    </vt:vector>
  </TitlesOfParts>
  <Company>ATMI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ESPAÑOL PARA HISPANOHABLANTES 1</dc:title>
  <dc:creator>ATMI</dc:creator>
  <cp:lastModifiedBy>Maria Frias</cp:lastModifiedBy>
  <cp:revision>164</cp:revision>
  <dcterms:created xsi:type="dcterms:W3CDTF">2010-09-07T02:00:38Z</dcterms:created>
  <dcterms:modified xsi:type="dcterms:W3CDTF">2015-04-09T03:43:18Z</dcterms:modified>
</cp:coreProperties>
</file>